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912" r:id="rId1"/>
  </p:sldMasterIdLst>
  <p:notesMasterIdLst>
    <p:notesMasterId r:id="rId83"/>
  </p:notesMasterIdLst>
  <p:sldIdLst>
    <p:sldId id="256" r:id="rId2"/>
    <p:sldId id="338" r:id="rId3"/>
    <p:sldId id="261" r:id="rId4"/>
    <p:sldId id="258" r:id="rId5"/>
    <p:sldId id="257" r:id="rId6"/>
    <p:sldId id="259" r:id="rId7"/>
    <p:sldId id="336" r:id="rId8"/>
    <p:sldId id="260"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9" r:id="rId26"/>
    <p:sldId id="280" r:id="rId27"/>
    <p:sldId id="281" r:id="rId28"/>
    <p:sldId id="282" r:id="rId29"/>
    <p:sldId id="283" r:id="rId30"/>
    <p:sldId id="285" r:id="rId31"/>
    <p:sldId id="286" r:id="rId32"/>
    <p:sldId id="287" r:id="rId33"/>
    <p:sldId id="288" r:id="rId34"/>
    <p:sldId id="289" r:id="rId35"/>
    <p:sldId id="290" r:id="rId36"/>
    <p:sldId id="291" r:id="rId37"/>
    <p:sldId id="292" r:id="rId38"/>
    <p:sldId id="293" r:id="rId39"/>
    <p:sldId id="294" r:id="rId40"/>
    <p:sldId id="337"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Lst>
  <p:sldSz cx="9144000" cy="6858000" type="screen4x3"/>
  <p:notesSz cx="6858000" cy="9144000"/>
  <p:embeddedFontLst>
    <p:embeddedFont>
      <p:font typeface="Calibri" pitchFamily="34" charset="0"/>
      <p:regular r:id="rId84"/>
      <p:bold r:id="rId85"/>
      <p:italic r:id="rId86"/>
      <p:boldItalic r:id="rId87"/>
    </p:embeddedFont>
    <p:embeddedFont>
      <p:font typeface="B Nazanin" pitchFamily="2" charset="-78"/>
      <p:regular r:id="rId88"/>
      <p:bold r:id="rId89"/>
    </p:embeddedFont>
    <p:embeddedFont>
      <p:font typeface="B Titr" pitchFamily="2" charset="-78"/>
      <p:bold r:id="rId90"/>
    </p:embeddedFont>
    <p:embeddedFont>
      <p:font typeface="Impact" pitchFamily="34" charset="0"/>
      <p:regular r:id="rId9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FF00"/>
    <a:srgbClr val="66FF33"/>
    <a:srgbClr val="AC0000"/>
    <a:srgbClr val="800000"/>
    <a:srgbClr val="000099"/>
    <a:srgbClr val="020230"/>
    <a:srgbClr val="3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56" autoAdjust="0"/>
    <p:restoredTop sz="94820" autoAdjust="0"/>
  </p:normalViewPr>
  <p:slideViewPr>
    <p:cSldViewPr>
      <p:cViewPr>
        <p:scale>
          <a:sx n="100" d="100"/>
          <a:sy n="100" d="100"/>
        </p:scale>
        <p:origin x="-726" y="-42"/>
      </p:cViewPr>
      <p:guideLst>
        <p:guide orient="horz" pos="2160"/>
        <p:guide pos="2880"/>
      </p:guideLst>
    </p:cSldViewPr>
  </p:slideViewPr>
  <p:outlineViewPr>
    <p:cViewPr>
      <p:scale>
        <a:sx n="33" d="100"/>
        <a:sy n="33" d="100"/>
      </p:scale>
      <p:origin x="0" y="2316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font" Target="fonts/font1.fntdata"/><Relationship Id="rId89" Type="http://schemas.openxmlformats.org/officeDocument/2006/relationships/font" Target="fonts/font6.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font" Target="fonts/font4.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font" Target="fonts/font7.fntdata"/><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font" Target="fonts/font2.fntdata"/><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font" Target="fonts/font5.fntdata"/><Relationship Id="rId9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font" Target="fonts/font3.fntdata"/><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5138E9-FF46-4300-9731-270ABE8AAF4B}" type="datetimeFigureOut">
              <a:rPr lang="en-US" smtClean="0"/>
              <a:pPr/>
              <a:t>12/16/2017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093D83-6D2D-49E1-9430-E420121BD09A}" type="slidenum">
              <a:rPr lang="en-US" smtClean="0"/>
              <a:pPr/>
              <a:t>‹#›</a:t>
            </a:fld>
            <a:endParaRPr lang="en-US"/>
          </a:p>
        </p:txBody>
      </p:sp>
    </p:spTree>
    <p:extLst>
      <p:ext uri="{BB962C8B-B14F-4D97-AF65-F5344CB8AC3E}">
        <p14:creationId xmlns:p14="http://schemas.microsoft.com/office/powerpoint/2010/main" val="247274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093D83-6D2D-49E1-9430-E420121BD09A}" type="slidenum">
              <a:rPr lang="en-US" smtClean="0"/>
              <a:pPr/>
              <a:t>42</a:t>
            </a:fld>
            <a:endParaRPr lang="en-US"/>
          </a:p>
        </p:txBody>
      </p:sp>
    </p:spTree>
    <p:extLst>
      <p:ext uri="{BB962C8B-B14F-4D97-AF65-F5344CB8AC3E}">
        <p14:creationId xmlns:p14="http://schemas.microsoft.com/office/powerpoint/2010/main" val="2271419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093D83-6D2D-49E1-9430-E420121BD09A}" type="slidenum">
              <a:rPr lang="en-US" smtClean="0"/>
              <a:pPr/>
              <a:t>44</a:t>
            </a:fld>
            <a:endParaRPr lang="en-US"/>
          </a:p>
        </p:txBody>
      </p:sp>
    </p:spTree>
    <p:extLst>
      <p:ext uri="{BB962C8B-B14F-4D97-AF65-F5344CB8AC3E}">
        <p14:creationId xmlns:p14="http://schemas.microsoft.com/office/powerpoint/2010/main" val="2558690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B1FAA58-234F-4946-90BB-C9EA80B466AC}" type="datetime1">
              <a:rPr lang="en-US" smtClean="0"/>
              <a:pPr/>
              <a:t>12/16/2017</a:t>
            </a:fld>
            <a:endParaRPr lang="en-US"/>
          </a:p>
        </p:txBody>
      </p:sp>
      <p:sp>
        <p:nvSpPr>
          <p:cNvPr id="5" name="Footer Placeholder 4"/>
          <p:cNvSpPr>
            <a:spLocks noGrp="1"/>
          </p:cNvSpPr>
          <p:nvPr>
            <p:ph type="ftr" sz="quarter" idx="11"/>
          </p:nvPr>
        </p:nvSpPr>
        <p:spPr/>
        <p:txBody>
          <a:bodyPr/>
          <a:lstStyle/>
          <a:p>
            <a:r>
              <a:rPr lang="fa-IR" smtClean="0"/>
              <a:t>صیانت از حقوق شهروندی در نظام اداری</a:t>
            </a:r>
            <a:endParaRPr lang="en-US"/>
          </a:p>
        </p:txBody>
      </p:sp>
      <p:sp>
        <p:nvSpPr>
          <p:cNvPr id="6" name="Slide Number Placeholder 5"/>
          <p:cNvSpPr>
            <a:spLocks noGrp="1"/>
          </p:cNvSpPr>
          <p:nvPr>
            <p:ph type="sldNum" sz="quarter" idx="12"/>
          </p:nvPr>
        </p:nvSpPr>
        <p:spPr/>
        <p:txBody>
          <a:bodyPr/>
          <a:lstStyle/>
          <a:p>
            <a:fld id="{36633FBD-E5C5-4706-B188-57FBEE228433}" type="slidenum">
              <a:rPr lang="en-US" smtClean="0"/>
              <a:pPr/>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F1022A-A7A9-4AE8-94F2-2BEF8054C9DE}" type="datetime1">
              <a:rPr lang="en-US" smtClean="0"/>
              <a:pPr/>
              <a:t>12/16/2017</a:t>
            </a:fld>
            <a:endParaRPr lang="en-US"/>
          </a:p>
        </p:txBody>
      </p:sp>
      <p:sp>
        <p:nvSpPr>
          <p:cNvPr id="5" name="Footer Placeholder 4"/>
          <p:cNvSpPr>
            <a:spLocks noGrp="1"/>
          </p:cNvSpPr>
          <p:nvPr>
            <p:ph type="ftr" sz="quarter" idx="11"/>
          </p:nvPr>
        </p:nvSpPr>
        <p:spPr/>
        <p:txBody>
          <a:bodyPr/>
          <a:lstStyle/>
          <a:p>
            <a:r>
              <a:rPr lang="fa-IR" smtClean="0"/>
              <a:t>صیانت از حقوق شهروندی در نظام اداری</a:t>
            </a:r>
            <a:endParaRPr lang="en-US"/>
          </a:p>
        </p:txBody>
      </p:sp>
      <p:sp>
        <p:nvSpPr>
          <p:cNvPr id="6" name="Slide Number Placeholder 5"/>
          <p:cNvSpPr>
            <a:spLocks noGrp="1"/>
          </p:cNvSpPr>
          <p:nvPr>
            <p:ph type="sldNum" sz="quarter" idx="12"/>
          </p:nvPr>
        </p:nvSpPr>
        <p:spPr/>
        <p:txBody>
          <a:bodyPr/>
          <a:lstStyle/>
          <a:p>
            <a:fld id="{36633FBD-E5C5-4706-B188-57FBEE228433}" type="slidenum">
              <a:rPr lang="en-US" smtClean="0"/>
              <a:pPr/>
              <a:t>‹#›</a:t>
            </a:fld>
            <a:endParaRPr lang="en-US"/>
          </a:p>
        </p:txBody>
      </p:sp>
    </p:spTree>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550D25-E0E5-497E-A126-2E5707DCCF1B}" type="datetime1">
              <a:rPr lang="en-US" smtClean="0"/>
              <a:pPr/>
              <a:t>12/16/2017</a:t>
            </a:fld>
            <a:endParaRPr lang="en-US"/>
          </a:p>
        </p:txBody>
      </p:sp>
      <p:sp>
        <p:nvSpPr>
          <p:cNvPr id="5" name="Footer Placeholder 4"/>
          <p:cNvSpPr>
            <a:spLocks noGrp="1"/>
          </p:cNvSpPr>
          <p:nvPr>
            <p:ph type="ftr" sz="quarter" idx="11"/>
          </p:nvPr>
        </p:nvSpPr>
        <p:spPr/>
        <p:txBody>
          <a:bodyPr/>
          <a:lstStyle/>
          <a:p>
            <a:r>
              <a:rPr lang="fa-IR" smtClean="0"/>
              <a:t>صیانت از حقوق شهروندی در نظام اداری</a:t>
            </a:r>
            <a:endParaRPr lang="en-US"/>
          </a:p>
        </p:txBody>
      </p:sp>
      <p:sp>
        <p:nvSpPr>
          <p:cNvPr id="6" name="Slide Number Placeholder 5"/>
          <p:cNvSpPr>
            <a:spLocks noGrp="1"/>
          </p:cNvSpPr>
          <p:nvPr>
            <p:ph type="sldNum" sz="quarter" idx="12"/>
          </p:nvPr>
        </p:nvSpPr>
        <p:spPr/>
        <p:txBody>
          <a:bodyPr/>
          <a:lstStyle/>
          <a:p>
            <a:fld id="{36633FBD-E5C5-4706-B188-57FBEE228433}" type="slidenum">
              <a:rPr lang="en-US" smtClean="0"/>
              <a:pPr/>
              <a:t>‹#›</a:t>
            </a:fld>
            <a:endParaRPr lang="en-US"/>
          </a:p>
        </p:txBody>
      </p:sp>
    </p:spTree>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1C3993-EEE3-4EB7-BDC0-624E3F9332F0}" type="datetime1">
              <a:rPr lang="en-US" smtClean="0"/>
              <a:pPr/>
              <a:t>12/16/2017</a:t>
            </a:fld>
            <a:endParaRPr lang="en-US"/>
          </a:p>
        </p:txBody>
      </p:sp>
      <p:sp>
        <p:nvSpPr>
          <p:cNvPr id="5" name="Footer Placeholder 4"/>
          <p:cNvSpPr>
            <a:spLocks noGrp="1"/>
          </p:cNvSpPr>
          <p:nvPr>
            <p:ph type="ftr" sz="quarter" idx="11"/>
          </p:nvPr>
        </p:nvSpPr>
        <p:spPr/>
        <p:txBody>
          <a:bodyPr/>
          <a:lstStyle/>
          <a:p>
            <a:r>
              <a:rPr lang="fa-IR" smtClean="0"/>
              <a:t>صیانت از حقوق شهروندی در نظام اداری</a:t>
            </a:r>
            <a:endParaRPr lang="en-US"/>
          </a:p>
        </p:txBody>
      </p:sp>
      <p:sp>
        <p:nvSpPr>
          <p:cNvPr id="6" name="Slide Number Placeholder 5"/>
          <p:cNvSpPr>
            <a:spLocks noGrp="1"/>
          </p:cNvSpPr>
          <p:nvPr>
            <p:ph type="sldNum" sz="quarter" idx="12"/>
          </p:nvPr>
        </p:nvSpPr>
        <p:spPr/>
        <p:txBody>
          <a:bodyPr/>
          <a:lstStyle/>
          <a:p>
            <a:fld id="{36633FBD-E5C5-4706-B188-57FBEE228433}" type="slidenum">
              <a:rPr lang="en-US" smtClean="0"/>
              <a:pPr/>
              <a:t>‹#›</a:t>
            </a:fld>
            <a:endParaRPr lang="en-US"/>
          </a:p>
        </p:txBody>
      </p:sp>
    </p:spTree>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1F6182-F9F2-48E9-B1C1-E03CC002A291}" type="datetime1">
              <a:rPr lang="en-US" smtClean="0"/>
              <a:pPr/>
              <a:t>12/16/2017</a:t>
            </a:fld>
            <a:endParaRPr lang="en-US"/>
          </a:p>
        </p:txBody>
      </p:sp>
      <p:sp>
        <p:nvSpPr>
          <p:cNvPr id="5" name="Footer Placeholder 4"/>
          <p:cNvSpPr>
            <a:spLocks noGrp="1"/>
          </p:cNvSpPr>
          <p:nvPr>
            <p:ph type="ftr" sz="quarter" idx="11"/>
          </p:nvPr>
        </p:nvSpPr>
        <p:spPr/>
        <p:txBody>
          <a:bodyPr/>
          <a:lstStyle/>
          <a:p>
            <a:r>
              <a:rPr lang="fa-IR" smtClean="0"/>
              <a:t>صیانت از حقوق شهروندی در نظام اداری</a:t>
            </a:r>
            <a:endParaRPr lang="en-US"/>
          </a:p>
        </p:txBody>
      </p:sp>
      <p:sp>
        <p:nvSpPr>
          <p:cNvPr id="6" name="Slide Number Placeholder 5"/>
          <p:cNvSpPr>
            <a:spLocks noGrp="1"/>
          </p:cNvSpPr>
          <p:nvPr>
            <p:ph type="sldNum" sz="quarter" idx="12"/>
          </p:nvPr>
        </p:nvSpPr>
        <p:spPr/>
        <p:txBody>
          <a:bodyPr/>
          <a:lstStyle/>
          <a:p>
            <a:fld id="{36633FBD-E5C5-4706-B188-57FBEE228433}" type="slidenum">
              <a:rPr lang="en-US" smtClean="0"/>
              <a:pPr/>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5B3102-9FC9-4792-AD98-7746C66AC706}" type="datetime1">
              <a:rPr lang="en-US" smtClean="0"/>
              <a:pPr/>
              <a:t>12/16/2017</a:t>
            </a:fld>
            <a:endParaRPr lang="en-US"/>
          </a:p>
        </p:txBody>
      </p:sp>
      <p:sp>
        <p:nvSpPr>
          <p:cNvPr id="6" name="Footer Placeholder 5"/>
          <p:cNvSpPr>
            <a:spLocks noGrp="1"/>
          </p:cNvSpPr>
          <p:nvPr>
            <p:ph type="ftr" sz="quarter" idx="11"/>
          </p:nvPr>
        </p:nvSpPr>
        <p:spPr/>
        <p:txBody>
          <a:bodyPr/>
          <a:lstStyle/>
          <a:p>
            <a:r>
              <a:rPr lang="fa-IR" smtClean="0"/>
              <a:t>صیانت از حقوق شهروندی در نظام اداری</a:t>
            </a:r>
            <a:endParaRPr lang="en-US"/>
          </a:p>
        </p:txBody>
      </p:sp>
      <p:sp>
        <p:nvSpPr>
          <p:cNvPr id="7" name="Slide Number Placeholder 6"/>
          <p:cNvSpPr>
            <a:spLocks noGrp="1"/>
          </p:cNvSpPr>
          <p:nvPr>
            <p:ph type="sldNum" sz="quarter" idx="12"/>
          </p:nvPr>
        </p:nvSpPr>
        <p:spPr/>
        <p:txBody>
          <a:bodyPr/>
          <a:lstStyle/>
          <a:p>
            <a:fld id="{36633FBD-E5C5-4706-B188-57FBEE228433}" type="slidenum">
              <a:rPr lang="en-US" smtClean="0"/>
              <a:pPr/>
              <a:t>‹#›</a:t>
            </a:fld>
            <a:endParaRPr lang="en-US"/>
          </a:p>
        </p:txBody>
      </p:sp>
    </p:spTree>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3B5217-0B00-42AC-B626-74172F4039F1}" type="datetime1">
              <a:rPr lang="en-US" smtClean="0"/>
              <a:pPr/>
              <a:t>12/16/2017</a:t>
            </a:fld>
            <a:endParaRPr lang="en-US"/>
          </a:p>
        </p:txBody>
      </p:sp>
      <p:sp>
        <p:nvSpPr>
          <p:cNvPr id="8" name="Footer Placeholder 7"/>
          <p:cNvSpPr>
            <a:spLocks noGrp="1"/>
          </p:cNvSpPr>
          <p:nvPr>
            <p:ph type="ftr" sz="quarter" idx="11"/>
          </p:nvPr>
        </p:nvSpPr>
        <p:spPr/>
        <p:txBody>
          <a:bodyPr/>
          <a:lstStyle/>
          <a:p>
            <a:r>
              <a:rPr lang="fa-IR" smtClean="0"/>
              <a:t>صیانت از حقوق شهروندی در نظام اداری</a:t>
            </a:r>
            <a:endParaRPr lang="en-US"/>
          </a:p>
        </p:txBody>
      </p:sp>
      <p:sp>
        <p:nvSpPr>
          <p:cNvPr id="9" name="Slide Number Placeholder 8"/>
          <p:cNvSpPr>
            <a:spLocks noGrp="1"/>
          </p:cNvSpPr>
          <p:nvPr>
            <p:ph type="sldNum" sz="quarter" idx="12"/>
          </p:nvPr>
        </p:nvSpPr>
        <p:spPr/>
        <p:txBody>
          <a:bodyPr/>
          <a:lstStyle/>
          <a:p>
            <a:fld id="{36633FBD-E5C5-4706-B188-57FBEE228433}" type="slidenum">
              <a:rPr lang="en-US" smtClean="0"/>
              <a:pPr/>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0E516F3-DA88-41A7-9E85-81FA717440E7}" type="datetime1">
              <a:rPr lang="en-US" smtClean="0"/>
              <a:pPr/>
              <a:t>12/16/2017</a:t>
            </a:fld>
            <a:endParaRPr lang="en-US"/>
          </a:p>
        </p:txBody>
      </p:sp>
      <p:sp>
        <p:nvSpPr>
          <p:cNvPr id="4" name="Footer Placeholder 3"/>
          <p:cNvSpPr>
            <a:spLocks noGrp="1"/>
          </p:cNvSpPr>
          <p:nvPr>
            <p:ph type="ftr" sz="quarter" idx="11"/>
          </p:nvPr>
        </p:nvSpPr>
        <p:spPr/>
        <p:txBody>
          <a:bodyPr/>
          <a:lstStyle/>
          <a:p>
            <a:r>
              <a:rPr lang="fa-IR" smtClean="0"/>
              <a:t>صیانت از حقوق شهروندی در نظام اداری</a:t>
            </a:r>
            <a:endParaRPr lang="en-US"/>
          </a:p>
        </p:txBody>
      </p:sp>
      <p:sp>
        <p:nvSpPr>
          <p:cNvPr id="5" name="Slide Number Placeholder 4"/>
          <p:cNvSpPr>
            <a:spLocks noGrp="1"/>
          </p:cNvSpPr>
          <p:nvPr>
            <p:ph type="sldNum" sz="quarter" idx="12"/>
          </p:nvPr>
        </p:nvSpPr>
        <p:spPr/>
        <p:txBody>
          <a:bodyPr/>
          <a:lstStyle/>
          <a:p>
            <a:fld id="{36633FBD-E5C5-4706-B188-57FBEE228433}" type="slidenum">
              <a:rPr lang="en-US" smtClean="0"/>
              <a:pPr/>
              <a:t>‹#›</a:t>
            </a:fld>
            <a:endParaRPr lang="en-US"/>
          </a:p>
        </p:txBody>
      </p:sp>
    </p:spTree>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176EAA-BBCA-4E77-B9CF-C676856E474A}" type="datetime1">
              <a:rPr lang="en-US" smtClean="0"/>
              <a:pPr/>
              <a:t>12/16/2017</a:t>
            </a:fld>
            <a:endParaRPr lang="en-US"/>
          </a:p>
        </p:txBody>
      </p:sp>
      <p:sp>
        <p:nvSpPr>
          <p:cNvPr id="3" name="Footer Placeholder 2"/>
          <p:cNvSpPr>
            <a:spLocks noGrp="1"/>
          </p:cNvSpPr>
          <p:nvPr>
            <p:ph type="ftr" sz="quarter" idx="11"/>
          </p:nvPr>
        </p:nvSpPr>
        <p:spPr/>
        <p:txBody>
          <a:bodyPr/>
          <a:lstStyle/>
          <a:p>
            <a:r>
              <a:rPr lang="fa-IR" smtClean="0"/>
              <a:t>صیانت از حقوق شهروندی در نظام اداری</a:t>
            </a:r>
            <a:endParaRPr lang="en-US"/>
          </a:p>
        </p:txBody>
      </p:sp>
      <p:sp>
        <p:nvSpPr>
          <p:cNvPr id="4" name="Slide Number Placeholder 3"/>
          <p:cNvSpPr>
            <a:spLocks noGrp="1"/>
          </p:cNvSpPr>
          <p:nvPr>
            <p:ph type="sldNum" sz="quarter" idx="12"/>
          </p:nvPr>
        </p:nvSpPr>
        <p:spPr/>
        <p:txBody>
          <a:bodyPr/>
          <a:lstStyle/>
          <a:p>
            <a:fld id="{36633FBD-E5C5-4706-B188-57FBEE228433}" type="slidenum">
              <a:rPr lang="en-US" smtClean="0"/>
              <a:pPr/>
              <a:t>‹#›</a:t>
            </a:fld>
            <a:endParaRPr lang="en-US"/>
          </a:p>
        </p:txBody>
      </p:sp>
    </p:spTree>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14F505-4D7C-4A5A-BA50-EDA53378BB8C}" type="datetime1">
              <a:rPr lang="en-US" smtClean="0"/>
              <a:pPr/>
              <a:t>12/16/2017</a:t>
            </a:fld>
            <a:endParaRPr lang="en-US"/>
          </a:p>
        </p:txBody>
      </p:sp>
      <p:sp>
        <p:nvSpPr>
          <p:cNvPr id="6" name="Footer Placeholder 5"/>
          <p:cNvSpPr>
            <a:spLocks noGrp="1"/>
          </p:cNvSpPr>
          <p:nvPr>
            <p:ph type="ftr" sz="quarter" idx="11"/>
          </p:nvPr>
        </p:nvSpPr>
        <p:spPr/>
        <p:txBody>
          <a:bodyPr/>
          <a:lstStyle/>
          <a:p>
            <a:r>
              <a:rPr lang="fa-IR" smtClean="0"/>
              <a:t>صیانت از حقوق شهروندی در نظام اداری</a:t>
            </a:r>
            <a:endParaRPr lang="en-US"/>
          </a:p>
        </p:txBody>
      </p:sp>
      <p:sp>
        <p:nvSpPr>
          <p:cNvPr id="7" name="Slide Number Placeholder 6"/>
          <p:cNvSpPr>
            <a:spLocks noGrp="1"/>
          </p:cNvSpPr>
          <p:nvPr>
            <p:ph type="sldNum" sz="quarter" idx="12"/>
          </p:nvPr>
        </p:nvSpPr>
        <p:spPr/>
        <p:txBody>
          <a:bodyPr/>
          <a:lstStyle/>
          <a:p>
            <a:fld id="{36633FBD-E5C5-4706-B188-57FBEE228433}" type="slidenum">
              <a:rPr lang="en-US" smtClean="0"/>
              <a:pPr/>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85A0A7-D6A9-4CE6-8AB0-B31C6F42CA33}" type="datetime1">
              <a:rPr lang="en-US" smtClean="0"/>
              <a:pPr/>
              <a:t>12/16/2017</a:t>
            </a:fld>
            <a:endParaRPr lang="en-US"/>
          </a:p>
        </p:txBody>
      </p:sp>
      <p:sp>
        <p:nvSpPr>
          <p:cNvPr id="6" name="Footer Placeholder 5"/>
          <p:cNvSpPr>
            <a:spLocks noGrp="1"/>
          </p:cNvSpPr>
          <p:nvPr>
            <p:ph type="ftr" sz="quarter" idx="11"/>
          </p:nvPr>
        </p:nvSpPr>
        <p:spPr/>
        <p:txBody>
          <a:bodyPr/>
          <a:lstStyle/>
          <a:p>
            <a:r>
              <a:rPr lang="fa-IR" smtClean="0"/>
              <a:t>صیانت از حقوق شهروندی در نظام اداری</a:t>
            </a:r>
            <a:endParaRPr lang="en-US"/>
          </a:p>
        </p:txBody>
      </p:sp>
      <p:sp>
        <p:nvSpPr>
          <p:cNvPr id="7" name="Slide Number Placeholder 6"/>
          <p:cNvSpPr>
            <a:spLocks noGrp="1"/>
          </p:cNvSpPr>
          <p:nvPr>
            <p:ph type="sldNum" sz="quarter" idx="12"/>
          </p:nvPr>
        </p:nvSpPr>
        <p:spPr/>
        <p:txBody>
          <a:bodyPr/>
          <a:lstStyle/>
          <a:p>
            <a:fld id="{36633FBD-E5C5-4706-B188-57FBEE228433}" type="slidenum">
              <a:rPr lang="en-US" smtClean="0"/>
              <a:pPr/>
              <a:t>‹#›</a:t>
            </a:fld>
            <a:endParaRPr lang="en-US"/>
          </a:p>
        </p:txBody>
      </p:sp>
    </p:spTree>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084B28A1-3ED3-4355-AC76-486F0604AC6C}" type="datetime1">
              <a:rPr lang="en-US" smtClean="0"/>
              <a:pPr/>
              <a:t>12/16/2017</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fa-IR" smtClean="0"/>
              <a:t>صیانت از حقوق شهروندی در نظام اداری</a:t>
            </a:r>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36633FBD-E5C5-4706-B188-57FBEE228433}" type="slidenum">
              <a:rPr lang="en-US" smtClean="0"/>
              <a:pPr/>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ransition spd="slow">
    <p:pull/>
  </p:transition>
  <p:hf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fa-IR" sz="1800" dirty="0" smtClean="0">
                <a:cs typeface="B Nazanin" pitchFamily="2" charset="-78"/>
              </a:rPr>
              <a:t>صیانت از حقوق شهروندی در نظام اداری</a:t>
            </a:r>
            <a:endParaRPr lang="en-US" dirty="0">
              <a:cs typeface="B Nazanin" pitchFamily="2" charset="-78"/>
            </a:endParaRPr>
          </a:p>
        </p:txBody>
      </p:sp>
      <p:sp>
        <p:nvSpPr>
          <p:cNvPr id="5" name="TextBox 4"/>
          <p:cNvSpPr txBox="1"/>
          <p:nvPr/>
        </p:nvSpPr>
        <p:spPr>
          <a:xfrm>
            <a:off x="838200" y="3048000"/>
            <a:ext cx="7162800" cy="2923877"/>
          </a:xfrm>
          <a:prstGeom prst="rect">
            <a:avLst/>
          </a:prstGeom>
          <a:noFill/>
        </p:spPr>
        <p:txBody>
          <a:bodyPr wrap="square" rtlCol="0">
            <a:spAutoFit/>
          </a:bodyPr>
          <a:lstStyle/>
          <a:p>
            <a:pPr algn="ctr"/>
            <a:r>
              <a:rPr lang="fa-IR" sz="2400" dirty="0" smtClean="0">
                <a:cs typeface="B Titr" pitchFamily="2" charset="-78"/>
              </a:rPr>
              <a:t>نام مدرس: </a:t>
            </a:r>
          </a:p>
          <a:p>
            <a:pPr algn="ctr"/>
            <a:r>
              <a:rPr lang="fa-IR" sz="3200" dirty="0" smtClean="0">
                <a:cs typeface="B Titr" pitchFamily="2" charset="-78"/>
              </a:rPr>
              <a:t>سید بهروز مشعشعیان اصل</a:t>
            </a:r>
          </a:p>
          <a:p>
            <a:pPr algn="ctr"/>
            <a:r>
              <a:rPr lang="fa-IR" sz="3200" dirty="0" smtClean="0">
                <a:cs typeface="B Titr" pitchFamily="2" charset="-78"/>
              </a:rPr>
              <a:t>مدرس دانشگاه </a:t>
            </a:r>
          </a:p>
          <a:p>
            <a:pPr algn="ctr"/>
            <a:endParaRPr lang="fa-IR" sz="3200" dirty="0" smtClean="0">
              <a:cs typeface="B Titr" pitchFamily="2" charset="-78"/>
            </a:endParaRPr>
          </a:p>
          <a:p>
            <a:pPr algn="ctr"/>
            <a:r>
              <a:rPr lang="fa-IR" sz="2400" dirty="0" smtClean="0">
                <a:cs typeface="B Titr" pitchFamily="2" charset="-78"/>
              </a:rPr>
              <a:t>تهیه و تدوین: </a:t>
            </a:r>
            <a:r>
              <a:rPr lang="fa-IR" sz="3200" dirty="0" smtClean="0">
                <a:cs typeface="B Titr" pitchFamily="2" charset="-78"/>
              </a:rPr>
              <a:t>سرکار خانم دکتر اسکندری</a:t>
            </a:r>
          </a:p>
          <a:p>
            <a:pPr algn="ctr"/>
            <a:endParaRPr lang="en-US" sz="3200" dirty="0">
              <a:cs typeface="B Titr" pitchFamily="2" charset="-78"/>
            </a:endParaRPr>
          </a:p>
        </p:txBody>
      </p:sp>
      <p:sp>
        <p:nvSpPr>
          <p:cNvPr id="6" name="Rectangle 5"/>
          <p:cNvSpPr/>
          <p:nvPr/>
        </p:nvSpPr>
        <p:spPr>
          <a:xfrm>
            <a:off x="2209800" y="228600"/>
            <a:ext cx="4392549" cy="2308324"/>
          </a:xfrm>
          <a:prstGeom prst="rect">
            <a:avLst/>
          </a:prstGeom>
        </p:spPr>
        <p:txBody>
          <a:bodyPr wrap="none">
            <a:spAutoFit/>
          </a:bodyPr>
          <a:lstStyle/>
          <a:p>
            <a:pPr algn="ctr"/>
            <a:r>
              <a:rPr lang="fa-IR" sz="4800" dirty="0" smtClean="0">
                <a:solidFill>
                  <a:schemeClr val="bg1">
                    <a:lumMod val="95000"/>
                  </a:schemeClr>
                </a:solidFill>
                <a:cs typeface="B Titr" pitchFamily="2" charset="-78"/>
              </a:rPr>
              <a:t>صیانت</a:t>
            </a:r>
          </a:p>
          <a:p>
            <a:pPr algn="ctr"/>
            <a:r>
              <a:rPr lang="fa-IR" sz="4800" dirty="0" smtClean="0">
                <a:solidFill>
                  <a:schemeClr val="bg1">
                    <a:lumMod val="95000"/>
                  </a:schemeClr>
                </a:solidFill>
                <a:cs typeface="B Titr" pitchFamily="2" charset="-78"/>
              </a:rPr>
              <a:t> از حقوق شهروندی </a:t>
            </a:r>
          </a:p>
          <a:p>
            <a:pPr algn="ctr"/>
            <a:r>
              <a:rPr lang="fa-IR" sz="4800" dirty="0" smtClean="0">
                <a:solidFill>
                  <a:schemeClr val="bg1">
                    <a:lumMod val="95000"/>
                  </a:schemeClr>
                </a:solidFill>
                <a:cs typeface="B Titr" pitchFamily="2" charset="-78"/>
              </a:rPr>
              <a:t>در نظام اداری</a:t>
            </a:r>
            <a:endParaRPr lang="en-US" sz="4800" dirty="0">
              <a:solidFill>
                <a:schemeClr val="bg1">
                  <a:lumMod val="95000"/>
                </a:schemeClr>
              </a:solidFill>
              <a:cs typeface="B Titr" pitchFamily="2" charset="-78"/>
            </a:endParaRPr>
          </a:p>
        </p:txBody>
      </p:sp>
    </p:spTree>
    <p:extLst>
      <p:ext uri="{BB962C8B-B14F-4D97-AF65-F5344CB8AC3E}">
        <p14:creationId xmlns:p14="http://schemas.microsoft.com/office/powerpoint/2010/main" val="3890722654"/>
      </p:ext>
    </p:extLst>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404664"/>
            <a:ext cx="7543800" cy="5688632"/>
          </a:xfrm>
        </p:spPr>
        <p:txBody>
          <a:bodyPr/>
          <a:lstStyle/>
          <a:p>
            <a:pPr algn="just" rtl="1"/>
            <a:r>
              <a:rPr lang="fa-IR" b="1" dirty="0">
                <a:cs typeface="B Nazanin" pitchFamily="2" charset="-78"/>
              </a:rPr>
              <a:t>ماده 5-</a:t>
            </a:r>
            <a:r>
              <a:rPr lang="fa-IR" dirty="0">
                <a:cs typeface="B Nazanin" pitchFamily="2" charset="-78"/>
              </a:rPr>
              <a:t> </a:t>
            </a:r>
            <a:r>
              <a:rPr lang="fa-IR" sz="2200" dirty="0" smtClean="0">
                <a:cs typeface="B Titr" pitchFamily="2" charset="-78"/>
              </a:rPr>
              <a:t>حق توان خواهان</a:t>
            </a:r>
            <a:r>
              <a:rPr lang="fa-IR" dirty="0" smtClean="0">
                <a:cs typeface="B Nazanin" pitchFamily="2" charset="-78"/>
              </a:rPr>
              <a:t> (شهروندان </a:t>
            </a:r>
            <a:r>
              <a:rPr lang="fa-IR" dirty="0">
                <a:cs typeface="B Nazanin" pitchFamily="2" charset="-78"/>
              </a:rPr>
              <a:t>دارای </a:t>
            </a:r>
            <a:r>
              <a:rPr lang="fa-IR" dirty="0" smtClean="0">
                <a:cs typeface="B Nazanin" pitchFamily="2" charset="-78"/>
              </a:rPr>
              <a:t>معلولیت) </a:t>
            </a:r>
            <a:r>
              <a:rPr lang="fa-IR" dirty="0">
                <a:cs typeface="B Nazanin" pitchFamily="2" charset="-78"/>
              </a:rPr>
              <a:t>و سالمندان نیازمند است که از امکانات درمانی و توانبخشی </a:t>
            </a:r>
            <a:r>
              <a:rPr lang="fa-IR" dirty="0" smtClean="0">
                <a:cs typeface="B Nazanin" pitchFamily="2" charset="-78"/>
              </a:rPr>
              <a:t>برای </a:t>
            </a:r>
            <a:r>
              <a:rPr lang="fa-IR" dirty="0">
                <a:cs typeface="B Nazanin" pitchFamily="2" charset="-78"/>
              </a:rPr>
              <a:t>بهبودی و یا توانمند شدن در جهت زندگی مستقل و مشارکت در </a:t>
            </a:r>
            <a:r>
              <a:rPr lang="fa-IR" dirty="0" smtClean="0">
                <a:cs typeface="B Nazanin" pitchFamily="2" charset="-78"/>
              </a:rPr>
              <a:t>جنبه های </a:t>
            </a:r>
            <a:r>
              <a:rPr lang="fa-IR" dirty="0">
                <a:cs typeface="B Nazanin" pitchFamily="2" charset="-78"/>
              </a:rPr>
              <a:t>زندگی </a:t>
            </a:r>
            <a:r>
              <a:rPr lang="fa-IR" dirty="0" smtClean="0">
                <a:cs typeface="B Nazanin" pitchFamily="2" charset="-78"/>
              </a:rPr>
              <a:t>بهره مند </a:t>
            </a:r>
            <a:r>
              <a:rPr lang="fa-IR" dirty="0">
                <a:cs typeface="B Nazanin" pitchFamily="2" charset="-78"/>
              </a:rPr>
              <a:t>شوند</a:t>
            </a:r>
            <a:r>
              <a:rPr lang="fa-IR" dirty="0" smtClean="0">
                <a:cs typeface="B Nazanin" pitchFamily="2" charset="-78"/>
              </a:rPr>
              <a:t>.(تبعیض مثبت)</a:t>
            </a:r>
          </a:p>
          <a:p>
            <a:pPr algn="just" rtl="1"/>
            <a:r>
              <a:rPr lang="fa-IR" b="1" dirty="0">
                <a:cs typeface="B Nazanin" pitchFamily="2" charset="-78"/>
              </a:rPr>
              <a:t>ماده 6-</a:t>
            </a:r>
            <a:r>
              <a:rPr lang="fa-IR" dirty="0">
                <a:cs typeface="B Nazanin" pitchFamily="2" charset="-78"/>
              </a:rPr>
              <a:t> شهروندان حق دارند از محیط مساعد برای رشد فضایل اخلاقی و دینی و تعالی معنوی برخوردار شوند. دولت </a:t>
            </a:r>
            <a:r>
              <a:rPr lang="fa-IR" dirty="0" smtClean="0">
                <a:cs typeface="B Nazanin" pitchFamily="2" charset="-78"/>
              </a:rPr>
              <a:t>همه </a:t>
            </a:r>
            <a:r>
              <a:rPr lang="fa-IR" dirty="0">
                <a:cs typeface="B Nazanin" pitchFamily="2" charset="-78"/>
              </a:rPr>
              <a:t>امکانات خود را برای تأمین شرایط لازم جهت </a:t>
            </a:r>
            <a:r>
              <a:rPr lang="fa-IR" dirty="0" smtClean="0">
                <a:cs typeface="B Nazanin" pitchFamily="2" charset="-78"/>
              </a:rPr>
              <a:t>بهره مندی </a:t>
            </a:r>
            <a:r>
              <a:rPr lang="fa-IR" dirty="0">
                <a:cs typeface="B Nazanin" pitchFamily="2" charset="-78"/>
              </a:rPr>
              <a:t>از این حق به کار </a:t>
            </a:r>
            <a:r>
              <a:rPr lang="fa-IR" dirty="0" smtClean="0">
                <a:cs typeface="B Nazanin" pitchFamily="2" charset="-78"/>
              </a:rPr>
              <a:t>می گیرد </a:t>
            </a:r>
            <a:r>
              <a:rPr lang="fa-IR" dirty="0">
                <a:cs typeface="B Nazanin" pitchFamily="2" charset="-78"/>
              </a:rPr>
              <a:t>و با مفاسد </a:t>
            </a:r>
            <a:r>
              <a:rPr lang="fa-IR" dirty="0" smtClean="0">
                <a:cs typeface="B Nazanin" pitchFamily="2" charset="-78"/>
              </a:rPr>
              <a:t>اخلاقی ازجمله </a:t>
            </a:r>
            <a:r>
              <a:rPr lang="fa-IR" dirty="0">
                <a:cs typeface="B Nazanin" pitchFamily="2" charset="-78"/>
              </a:rPr>
              <a:t>دروغ، ریا، تملق، نابردباری، </a:t>
            </a:r>
            <a:r>
              <a:rPr lang="fa-IR" dirty="0" smtClean="0">
                <a:cs typeface="B Nazanin" pitchFamily="2" charset="-78"/>
              </a:rPr>
              <a:t>بی تفاوتی</a:t>
            </a:r>
            <a:r>
              <a:rPr lang="fa-IR" dirty="0">
                <a:cs typeface="B Nazanin" pitchFamily="2" charset="-78"/>
              </a:rPr>
              <a:t>، تنفر، </a:t>
            </a:r>
            <a:r>
              <a:rPr lang="fa-IR" dirty="0" smtClean="0">
                <a:cs typeface="B Nazanin" pitchFamily="2" charset="-78"/>
              </a:rPr>
              <a:t>بی اعتمادی</a:t>
            </a:r>
            <a:r>
              <a:rPr lang="fa-IR" dirty="0">
                <a:cs typeface="B Nazanin" pitchFamily="2" charset="-78"/>
              </a:rPr>
              <a:t>، </a:t>
            </a:r>
            <a:r>
              <a:rPr lang="fa-IR" dirty="0" smtClean="0">
                <a:cs typeface="B Nazanin" pitchFamily="2" charset="-78"/>
              </a:rPr>
              <a:t>افراط گری </a:t>
            </a:r>
            <a:r>
              <a:rPr lang="fa-IR" dirty="0">
                <a:cs typeface="B Nazanin" pitchFamily="2" charset="-78"/>
              </a:rPr>
              <a:t>و نفاق در جامعه مبارزه </a:t>
            </a:r>
            <a:r>
              <a:rPr lang="fa-IR" dirty="0" smtClean="0">
                <a:cs typeface="B Nazanin" pitchFamily="2" charset="-78"/>
              </a:rPr>
              <a:t>می کند.</a:t>
            </a:r>
            <a:endParaRPr lang="en-US" dirty="0" smtClean="0">
              <a:cs typeface="B Nazanin" pitchFamily="2" charset="-78"/>
            </a:endParaRPr>
          </a:p>
          <a:p>
            <a:pPr marL="0" indent="0" algn="just" rtl="1">
              <a:buNone/>
            </a:pPr>
            <a:endParaRPr lang="fa-IR" dirty="0" smtClean="0">
              <a:cs typeface="B Nazanin" pitchFamily="2" charset="-78"/>
            </a:endParaRPr>
          </a:p>
          <a:p>
            <a:pPr marL="0" indent="0" algn="just" rtl="1">
              <a:buNone/>
            </a:pPr>
            <a:r>
              <a:rPr lang="fa-IR" dirty="0" smtClean="0">
                <a:solidFill>
                  <a:srgbClr val="AC0000"/>
                </a:solidFill>
                <a:effectLst>
                  <a:outerShdw blurRad="38100" dist="38100" dir="2700000" algn="tl">
                    <a:srgbClr val="000000">
                      <a:alpha val="43137"/>
                    </a:srgbClr>
                  </a:outerShdw>
                </a:effectLst>
                <a:cs typeface="B Titr" pitchFamily="2" charset="-78"/>
              </a:rPr>
              <a:t>ب- حق کرامت و برابری انسانی</a:t>
            </a:r>
          </a:p>
          <a:p>
            <a:pPr marL="0" indent="0" algn="just" rtl="1">
              <a:buNone/>
            </a:pPr>
            <a:r>
              <a:rPr lang="fa-IR" b="1" dirty="0">
                <a:solidFill>
                  <a:schemeClr val="tx1"/>
                </a:solidFill>
                <a:cs typeface="B Nazanin" pitchFamily="2" charset="-78"/>
              </a:rPr>
              <a:t>ماده 7- </a:t>
            </a:r>
            <a:r>
              <a:rPr lang="fa-IR" sz="2200" dirty="0">
                <a:solidFill>
                  <a:schemeClr val="tx1"/>
                </a:solidFill>
                <a:cs typeface="B Titr" pitchFamily="2" charset="-78"/>
              </a:rPr>
              <a:t>شهروندان</a:t>
            </a:r>
            <a:r>
              <a:rPr lang="fa-IR" dirty="0">
                <a:solidFill>
                  <a:schemeClr val="tx1"/>
                </a:solidFill>
                <a:cs typeface="B Nazanin" pitchFamily="2" charset="-78"/>
              </a:rPr>
              <a:t> از کرامت انسانی و تمامی مزایای </a:t>
            </a:r>
            <a:r>
              <a:rPr lang="fa-IR" dirty="0" smtClean="0">
                <a:solidFill>
                  <a:schemeClr val="tx1"/>
                </a:solidFill>
                <a:cs typeface="B Nazanin" pitchFamily="2" charset="-78"/>
              </a:rPr>
              <a:t>پیش بینی شده </a:t>
            </a:r>
            <a:r>
              <a:rPr lang="fa-IR" dirty="0">
                <a:solidFill>
                  <a:schemeClr val="tx1"/>
                </a:solidFill>
                <a:cs typeface="B Nazanin" pitchFamily="2" charset="-78"/>
              </a:rPr>
              <a:t>در قوانین و مقررات به نحو </a:t>
            </a:r>
            <a:r>
              <a:rPr lang="fa-IR" sz="2200" dirty="0">
                <a:solidFill>
                  <a:schemeClr val="tx1"/>
                </a:solidFill>
                <a:cs typeface="B Titr" pitchFamily="2" charset="-78"/>
              </a:rPr>
              <a:t>یکسان </a:t>
            </a:r>
            <a:r>
              <a:rPr lang="fa-IR" sz="2200" dirty="0" smtClean="0">
                <a:solidFill>
                  <a:schemeClr val="tx1"/>
                </a:solidFill>
                <a:cs typeface="B Titr" pitchFamily="2" charset="-78"/>
              </a:rPr>
              <a:t>بهره مند </a:t>
            </a:r>
            <a:r>
              <a:rPr lang="fa-IR" dirty="0" smtClean="0">
                <a:solidFill>
                  <a:schemeClr val="tx1"/>
                </a:solidFill>
                <a:cs typeface="B Nazanin" pitchFamily="2" charset="-78"/>
              </a:rPr>
              <a:t>هستند</a:t>
            </a:r>
            <a:r>
              <a:rPr lang="fa-IR" dirty="0">
                <a:solidFill>
                  <a:schemeClr val="tx1"/>
                </a:solidFill>
                <a:cs typeface="B Nazanin" pitchFamily="2" charset="-78"/>
              </a:rPr>
              <a:t>.</a:t>
            </a:r>
            <a:endParaRPr lang="en-US" dirty="0">
              <a:solidFill>
                <a:schemeClr val="tx1"/>
              </a:solidFill>
              <a:cs typeface="B Nazanin" pitchFamily="2" charset="-78"/>
            </a:endParaRPr>
          </a:p>
        </p:txBody>
      </p:sp>
      <p:sp>
        <p:nvSpPr>
          <p:cNvPr id="4" name="Footer Placeholder 3"/>
          <p:cNvSpPr>
            <a:spLocks noGrp="1"/>
          </p:cNvSpPr>
          <p:nvPr>
            <p:ph type="ftr" sz="quarter" idx="11"/>
          </p:nvPr>
        </p:nvSpPr>
        <p:spPr/>
        <p:txBody>
          <a:bodyPr/>
          <a:lstStyle/>
          <a:p>
            <a:r>
              <a:rPr lang="fa-IR" smtClean="0"/>
              <a:t>صیانت از حقوق شهروندی در نظام اداری</a:t>
            </a:r>
            <a:endParaRPr lang="en-US"/>
          </a:p>
        </p:txBody>
      </p:sp>
      <p:sp>
        <p:nvSpPr>
          <p:cNvPr id="5" name="Slide Number Placeholder 4"/>
          <p:cNvSpPr>
            <a:spLocks noGrp="1"/>
          </p:cNvSpPr>
          <p:nvPr>
            <p:ph type="sldNum" sz="quarter" idx="12"/>
          </p:nvPr>
        </p:nvSpPr>
        <p:spPr>
          <a:xfrm>
            <a:off x="7596336" y="6309320"/>
            <a:ext cx="762000" cy="365125"/>
          </a:xfrm>
        </p:spPr>
        <p:txBody>
          <a:bodyPr/>
          <a:lstStyle/>
          <a:p>
            <a:fld id="{36633FBD-E5C5-4706-B188-57FBEE228433}" type="slidenum">
              <a:rPr lang="en-US" smtClean="0"/>
              <a:pPr/>
              <a:t>10</a:t>
            </a:fld>
            <a:endParaRPr lang="en-US" dirty="0"/>
          </a:p>
        </p:txBody>
      </p:sp>
    </p:spTree>
    <p:extLst>
      <p:ext uri="{BB962C8B-B14F-4D97-AF65-F5344CB8AC3E}">
        <p14:creationId xmlns:p14="http://schemas.microsoft.com/office/powerpoint/2010/main" val="399859822"/>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548680"/>
            <a:ext cx="7543800" cy="5544616"/>
          </a:xfrm>
        </p:spPr>
        <p:txBody>
          <a:bodyPr/>
          <a:lstStyle/>
          <a:p>
            <a:pPr algn="just" rtl="1"/>
            <a:r>
              <a:rPr lang="fa-IR" b="1" dirty="0">
                <a:cs typeface="B Nazanin" pitchFamily="2" charset="-78"/>
              </a:rPr>
              <a:t>ماده 8-</a:t>
            </a:r>
            <a:r>
              <a:rPr lang="fa-IR" dirty="0">
                <a:cs typeface="B Nazanin" pitchFamily="2" charset="-78"/>
              </a:rPr>
              <a:t> اعمال هرگونه </a:t>
            </a:r>
            <a:r>
              <a:rPr lang="fa-IR" sz="2200" dirty="0">
                <a:cs typeface="B Titr" pitchFamily="2" charset="-78"/>
              </a:rPr>
              <a:t>تبعیض ناروا</a:t>
            </a:r>
            <a:r>
              <a:rPr lang="fa-IR" dirty="0">
                <a:cs typeface="B Nazanin" pitchFamily="2" charset="-78"/>
              </a:rPr>
              <a:t> </a:t>
            </a:r>
            <a:r>
              <a:rPr lang="fa-IR" dirty="0" smtClean="0">
                <a:cs typeface="B Nazanin" pitchFamily="2" charset="-78"/>
              </a:rPr>
              <a:t>به ویژه </a:t>
            </a:r>
            <a:r>
              <a:rPr lang="fa-IR" dirty="0">
                <a:cs typeface="B Nazanin" pitchFamily="2" charset="-78"/>
              </a:rPr>
              <a:t>در دسترسی شهروندان به </a:t>
            </a:r>
            <a:r>
              <a:rPr lang="fa-IR" sz="2200" dirty="0" smtClean="0">
                <a:cs typeface="B Titr" pitchFamily="2" charset="-78"/>
              </a:rPr>
              <a:t>خدمات عمومی</a:t>
            </a:r>
            <a:r>
              <a:rPr lang="fa-IR" dirty="0" smtClean="0">
                <a:cs typeface="B Nazanin" pitchFamily="2" charset="-78"/>
              </a:rPr>
              <a:t> </a:t>
            </a:r>
            <a:r>
              <a:rPr lang="fa-IR" dirty="0">
                <a:cs typeface="B Nazanin" pitchFamily="2" charset="-78"/>
              </a:rPr>
              <a:t>نظیر خدمات بهداشتی و </a:t>
            </a:r>
            <a:r>
              <a:rPr lang="fa-IR" dirty="0" smtClean="0">
                <a:cs typeface="B Nazanin" pitchFamily="2" charset="-78"/>
              </a:rPr>
              <a:t>فرصت های </a:t>
            </a:r>
            <a:r>
              <a:rPr lang="fa-IR" dirty="0">
                <a:cs typeface="B Nazanin" pitchFamily="2" charset="-78"/>
              </a:rPr>
              <a:t>شغلی و آموزشی ممنوع است. دولت باید از </a:t>
            </a:r>
            <a:r>
              <a:rPr lang="fa-IR" sz="2200" dirty="0">
                <a:cs typeface="B Titr" pitchFamily="2" charset="-78"/>
              </a:rPr>
              <a:t>هرگونه تصمیم و اقدام منجر به فاصله طبقاتی و </a:t>
            </a:r>
            <a:r>
              <a:rPr lang="fa-IR" sz="2200" dirty="0" smtClean="0">
                <a:cs typeface="B Titr" pitchFamily="2" charset="-78"/>
              </a:rPr>
              <a:t>تبعیض ناروا </a:t>
            </a:r>
            <a:r>
              <a:rPr lang="fa-IR" sz="2200" dirty="0">
                <a:cs typeface="B Titr" pitchFamily="2" charset="-78"/>
              </a:rPr>
              <a:t>و محرومیت از حقوق شهروندی، </a:t>
            </a:r>
            <a:r>
              <a:rPr lang="fa-IR" dirty="0">
                <a:cs typeface="B Nazanin" pitchFamily="2" charset="-78"/>
              </a:rPr>
              <a:t>خودداری کند</a:t>
            </a:r>
            <a:r>
              <a:rPr lang="fa-IR" dirty="0" smtClean="0">
                <a:cs typeface="B Nazanin" pitchFamily="2" charset="-78"/>
              </a:rPr>
              <a:t>.</a:t>
            </a:r>
          </a:p>
          <a:p>
            <a:pPr algn="just" rtl="1"/>
            <a:r>
              <a:rPr lang="fa-IR" b="1" dirty="0" smtClean="0">
                <a:cs typeface="B Nazanin" pitchFamily="2" charset="-78"/>
              </a:rPr>
              <a:t>ماده </a:t>
            </a:r>
            <a:r>
              <a:rPr lang="fa-IR" b="1" dirty="0">
                <a:cs typeface="B Nazanin" pitchFamily="2" charset="-78"/>
              </a:rPr>
              <a:t>9-</a:t>
            </a:r>
            <a:r>
              <a:rPr lang="fa-IR" dirty="0">
                <a:cs typeface="B Nazanin" pitchFamily="2" charset="-78"/>
              </a:rPr>
              <a:t> حیثیت و اعتبار شهروندان مصون از تعرض است. هیچ شخص، مقام یا </a:t>
            </a:r>
            <a:r>
              <a:rPr lang="fa-IR" dirty="0" smtClean="0">
                <a:cs typeface="B Nazanin" pitchFamily="2" charset="-78"/>
              </a:rPr>
              <a:t>رسانه ای به ویژه </a:t>
            </a:r>
            <a:r>
              <a:rPr lang="fa-IR" dirty="0">
                <a:cs typeface="B Nazanin" pitchFamily="2" charset="-78"/>
              </a:rPr>
              <a:t>آنهایی که از بودجه </a:t>
            </a:r>
            <a:r>
              <a:rPr lang="fa-IR" dirty="0" smtClean="0">
                <a:cs typeface="B Nazanin" pitchFamily="2" charset="-78"/>
              </a:rPr>
              <a:t>و </a:t>
            </a:r>
            <a:r>
              <a:rPr lang="fa-IR" dirty="0">
                <a:cs typeface="B Nazanin" pitchFamily="2" charset="-78"/>
              </a:rPr>
              <a:t>امکانات عمومی استفاده </a:t>
            </a:r>
            <a:r>
              <a:rPr lang="fa-IR" dirty="0" smtClean="0">
                <a:cs typeface="B Nazanin" pitchFamily="2" charset="-78"/>
              </a:rPr>
              <a:t>می کنند </a:t>
            </a:r>
            <a:r>
              <a:rPr lang="fa-IR" dirty="0">
                <a:cs typeface="B Nazanin" pitchFamily="2" charset="-78"/>
              </a:rPr>
              <a:t>نباید با رفتار یا بیان </a:t>
            </a:r>
            <a:r>
              <a:rPr lang="fa-IR" dirty="0" smtClean="0">
                <a:cs typeface="B Nazanin" pitchFamily="2" charset="-78"/>
              </a:rPr>
              <a:t>اهانت آمیز </a:t>
            </a:r>
            <a:r>
              <a:rPr lang="fa-IR" dirty="0">
                <a:cs typeface="B Nazanin" pitchFamily="2" charset="-78"/>
              </a:rPr>
              <a:t>نظیر هجو و افترا، حتی از طریق </a:t>
            </a:r>
            <a:r>
              <a:rPr lang="fa-IR" dirty="0" smtClean="0">
                <a:cs typeface="B Nazanin" pitchFamily="2" charset="-78"/>
              </a:rPr>
              <a:t>نقل قول</a:t>
            </a:r>
            <a:r>
              <a:rPr lang="fa-IR" dirty="0">
                <a:cs typeface="B Nazanin" pitchFamily="2" charset="-78"/>
              </a:rPr>
              <a:t>، </a:t>
            </a:r>
            <a:r>
              <a:rPr lang="fa-IR" dirty="0" smtClean="0">
                <a:cs typeface="B Nazanin" pitchFamily="2" charset="-78"/>
              </a:rPr>
              <a:t>به اعتبار </a:t>
            </a:r>
            <a:r>
              <a:rPr lang="fa-IR" dirty="0">
                <a:cs typeface="B Nazanin" pitchFamily="2" charset="-78"/>
              </a:rPr>
              <a:t>و حیثیت دیگران لطمه وارد کند</a:t>
            </a:r>
            <a:r>
              <a:rPr lang="fa-IR" dirty="0" smtClean="0">
                <a:cs typeface="B Nazanin" pitchFamily="2" charset="-78"/>
              </a:rPr>
              <a:t>.</a:t>
            </a:r>
          </a:p>
          <a:p>
            <a:pPr algn="just" rtl="1"/>
            <a:r>
              <a:rPr lang="fa-IR" b="1" dirty="0">
                <a:cs typeface="B Nazanin" pitchFamily="2" charset="-78"/>
              </a:rPr>
              <a:t>ماده 10- </a:t>
            </a:r>
            <a:r>
              <a:rPr lang="fa-IR" sz="2200" dirty="0">
                <a:cs typeface="B Titr" pitchFamily="2" charset="-78"/>
              </a:rPr>
              <a:t>توهین، تحقیر یا ایجاد تنفر نسبت به </a:t>
            </a:r>
            <a:r>
              <a:rPr lang="fa-IR" sz="2200" dirty="0" smtClean="0">
                <a:cs typeface="B Titr" pitchFamily="2" charset="-78"/>
              </a:rPr>
              <a:t>قومیت ها </a:t>
            </a:r>
            <a:r>
              <a:rPr lang="fa-IR" sz="2200" dirty="0">
                <a:cs typeface="B Titr" pitchFamily="2" charset="-78"/>
              </a:rPr>
              <a:t>و پیروان ادیان و مذاهب و </a:t>
            </a:r>
            <a:r>
              <a:rPr lang="fa-IR" sz="2200" dirty="0" smtClean="0">
                <a:cs typeface="B Titr" pitchFamily="2" charset="-78"/>
              </a:rPr>
              <a:t>گروه های </a:t>
            </a:r>
            <a:r>
              <a:rPr lang="fa-IR" sz="2200" dirty="0">
                <a:cs typeface="B Titr" pitchFamily="2" charset="-78"/>
              </a:rPr>
              <a:t>مختلف اجتماعی و </a:t>
            </a:r>
            <a:r>
              <a:rPr lang="fa-IR" sz="2200" dirty="0" smtClean="0">
                <a:cs typeface="B Titr" pitchFamily="2" charset="-78"/>
              </a:rPr>
              <a:t>سیاسی</a:t>
            </a:r>
            <a:r>
              <a:rPr lang="fa-IR" sz="2200" dirty="0">
                <a:cs typeface="B Titr" pitchFamily="2" charset="-78"/>
              </a:rPr>
              <a:t>، ممنوع </a:t>
            </a:r>
            <a:r>
              <a:rPr lang="fa-IR" sz="2200" dirty="0" smtClean="0">
                <a:cs typeface="B Titr" pitchFamily="2" charset="-78"/>
              </a:rPr>
              <a:t>است.</a:t>
            </a:r>
          </a:p>
          <a:p>
            <a:pPr algn="just" rtl="1"/>
            <a:r>
              <a:rPr lang="fa-IR" b="1" dirty="0" smtClean="0">
                <a:cs typeface="B Nazanin" pitchFamily="2" charset="-78"/>
              </a:rPr>
              <a:t>ماده </a:t>
            </a:r>
            <a:r>
              <a:rPr lang="fa-IR" b="1" dirty="0">
                <a:cs typeface="B Nazanin" pitchFamily="2" charset="-78"/>
              </a:rPr>
              <a:t>11-</a:t>
            </a:r>
            <a:r>
              <a:rPr lang="fa-IR" dirty="0">
                <a:cs typeface="B Nazanin" pitchFamily="2" charset="-78"/>
              </a:rPr>
              <a:t> </a:t>
            </a:r>
            <a:r>
              <a:rPr lang="fa-IR" sz="2200" dirty="0" smtClean="0">
                <a:cs typeface="B Titr" pitchFamily="2" charset="-78"/>
              </a:rPr>
              <a:t>زنان حق </a:t>
            </a:r>
            <a:r>
              <a:rPr lang="fa-IR" dirty="0" smtClean="0">
                <a:cs typeface="B Nazanin" pitchFamily="2" charset="-78"/>
              </a:rPr>
              <a:t>دارند </a:t>
            </a:r>
            <a:r>
              <a:rPr lang="fa-IR" dirty="0">
                <a:cs typeface="B Nazanin" pitchFamily="2" charset="-78"/>
              </a:rPr>
              <a:t>در </a:t>
            </a:r>
            <a:r>
              <a:rPr lang="fa-IR" dirty="0" smtClean="0">
                <a:cs typeface="B Nazanin" pitchFamily="2" charset="-78"/>
              </a:rPr>
              <a:t>سیاست گذاری</a:t>
            </a:r>
            <a:r>
              <a:rPr lang="fa-IR" dirty="0">
                <a:cs typeface="B Nazanin" pitchFamily="2" charset="-78"/>
              </a:rPr>
              <a:t>، </a:t>
            </a:r>
            <a:r>
              <a:rPr lang="fa-IR" dirty="0" smtClean="0">
                <a:cs typeface="B Nazanin" pitchFamily="2" charset="-78"/>
              </a:rPr>
              <a:t>قانون گذاری</a:t>
            </a:r>
            <a:r>
              <a:rPr lang="fa-IR" dirty="0">
                <a:cs typeface="B Nazanin" pitchFamily="2" charset="-78"/>
              </a:rPr>
              <a:t>، مدیریت، اجرا و نظارت، مشارکت فعال و تأثیرگذار داشته و </a:t>
            </a:r>
            <a:r>
              <a:rPr lang="fa-IR" dirty="0" smtClean="0">
                <a:cs typeface="B Nazanin" pitchFamily="2" charset="-78"/>
              </a:rPr>
              <a:t>بر </a:t>
            </a:r>
            <a:r>
              <a:rPr lang="fa-IR" dirty="0">
                <a:cs typeface="B Nazanin" pitchFamily="2" charset="-78"/>
              </a:rPr>
              <a:t>اساس </a:t>
            </a:r>
            <a:r>
              <a:rPr lang="fa-IR" sz="2200" dirty="0">
                <a:cs typeface="B Titr" pitchFamily="2" charset="-78"/>
              </a:rPr>
              <a:t>موازین اسلامی</a:t>
            </a:r>
            <a:r>
              <a:rPr lang="fa-IR" dirty="0">
                <a:cs typeface="B Nazanin" pitchFamily="2" charset="-78"/>
              </a:rPr>
              <a:t> از </a:t>
            </a:r>
            <a:r>
              <a:rPr lang="fa-IR" dirty="0" smtClean="0">
                <a:cs typeface="B Nazanin" pitchFamily="2" charset="-78"/>
              </a:rPr>
              <a:t>فرصت های </a:t>
            </a:r>
            <a:r>
              <a:rPr lang="fa-IR" dirty="0">
                <a:cs typeface="B Nazanin" pitchFamily="2" charset="-78"/>
              </a:rPr>
              <a:t>اجتماعی برابر برخوردار شوند.</a:t>
            </a:r>
            <a:endParaRPr lang="en-US" dirty="0">
              <a:cs typeface="B Nazanin" pitchFamily="2" charset="-78"/>
            </a:endParaRPr>
          </a:p>
        </p:txBody>
      </p:sp>
      <p:sp>
        <p:nvSpPr>
          <p:cNvPr id="4" name="Footer Placeholder 3"/>
          <p:cNvSpPr>
            <a:spLocks noGrp="1"/>
          </p:cNvSpPr>
          <p:nvPr>
            <p:ph type="ftr" sz="quarter" idx="11"/>
          </p:nvPr>
        </p:nvSpPr>
        <p:spPr/>
        <p:txBody>
          <a:bodyPr/>
          <a:lstStyle/>
          <a:p>
            <a:r>
              <a:rPr lang="fa-IR" smtClean="0"/>
              <a:t>صیانت از حقوق شهروندی در نظام اداری</a:t>
            </a:r>
            <a:endParaRPr lang="en-US"/>
          </a:p>
        </p:txBody>
      </p:sp>
      <p:sp>
        <p:nvSpPr>
          <p:cNvPr id="5" name="Slide Number Placeholder 4"/>
          <p:cNvSpPr>
            <a:spLocks noGrp="1"/>
          </p:cNvSpPr>
          <p:nvPr>
            <p:ph type="sldNum" sz="quarter" idx="12"/>
          </p:nvPr>
        </p:nvSpPr>
        <p:spPr>
          <a:xfrm>
            <a:off x="7596336" y="6309320"/>
            <a:ext cx="762000" cy="365125"/>
          </a:xfrm>
        </p:spPr>
        <p:txBody>
          <a:bodyPr/>
          <a:lstStyle/>
          <a:p>
            <a:fld id="{36633FBD-E5C5-4706-B188-57FBEE228433}" type="slidenum">
              <a:rPr lang="en-US" smtClean="0"/>
              <a:pPr/>
              <a:t>11</a:t>
            </a:fld>
            <a:endParaRPr lang="en-US" dirty="0"/>
          </a:p>
        </p:txBody>
      </p:sp>
    </p:spTree>
    <p:extLst>
      <p:ext uri="{BB962C8B-B14F-4D97-AF65-F5344CB8AC3E}">
        <p14:creationId xmlns:p14="http://schemas.microsoft.com/office/powerpoint/2010/main" val="2584293735"/>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476672"/>
            <a:ext cx="7543800" cy="5544616"/>
          </a:xfrm>
        </p:spPr>
        <p:txBody>
          <a:bodyPr>
            <a:normAutofit/>
          </a:bodyPr>
          <a:lstStyle/>
          <a:p>
            <a:pPr marL="0" indent="0" algn="r" rtl="1">
              <a:buNone/>
            </a:pPr>
            <a:r>
              <a:rPr lang="fa-IR" dirty="0" smtClean="0">
                <a:solidFill>
                  <a:srgbClr val="AC0000"/>
                </a:solidFill>
                <a:effectLst>
                  <a:outerShdw blurRad="38100" dist="38100" dir="2700000" algn="tl">
                    <a:srgbClr val="000000">
                      <a:alpha val="43137"/>
                    </a:srgbClr>
                  </a:outerShdw>
                </a:effectLst>
                <a:cs typeface="B Titr" pitchFamily="2" charset="-78"/>
              </a:rPr>
              <a:t>پ- حق آزادی و امنیت شهروندی</a:t>
            </a:r>
          </a:p>
          <a:p>
            <a:pPr algn="just" rtl="1"/>
            <a:r>
              <a:rPr lang="fa-IR" b="1" dirty="0">
                <a:solidFill>
                  <a:schemeClr val="tx1"/>
                </a:solidFill>
                <a:cs typeface="B Nazanin" pitchFamily="2" charset="-78"/>
              </a:rPr>
              <a:t>ماده 12- </a:t>
            </a:r>
            <a:r>
              <a:rPr lang="fa-IR" sz="2200" dirty="0" smtClean="0">
                <a:solidFill>
                  <a:schemeClr val="tx1"/>
                </a:solidFill>
                <a:cs typeface="B Titr" pitchFamily="2" charset="-78"/>
              </a:rPr>
              <a:t>آزادی های </a:t>
            </a:r>
            <a:r>
              <a:rPr lang="fa-IR" sz="2200" dirty="0">
                <a:solidFill>
                  <a:schemeClr val="tx1"/>
                </a:solidFill>
                <a:cs typeface="B Titr" pitchFamily="2" charset="-78"/>
              </a:rPr>
              <a:t>فردی و عمومی شهروندان</a:t>
            </a:r>
            <a:r>
              <a:rPr lang="fa-IR" dirty="0">
                <a:solidFill>
                  <a:schemeClr val="tx1"/>
                </a:solidFill>
                <a:cs typeface="B Nazanin" pitchFamily="2" charset="-78"/>
              </a:rPr>
              <a:t> مصون از تعرض است. هیچ شهروندی را </a:t>
            </a:r>
            <a:r>
              <a:rPr lang="fa-IR" dirty="0" smtClean="0">
                <a:solidFill>
                  <a:schemeClr val="tx1"/>
                </a:solidFill>
                <a:cs typeface="B Nazanin" pitchFamily="2" charset="-78"/>
              </a:rPr>
              <a:t>نمی توان </a:t>
            </a:r>
            <a:r>
              <a:rPr lang="fa-IR" dirty="0">
                <a:solidFill>
                  <a:schemeClr val="tx1"/>
                </a:solidFill>
                <a:cs typeface="B Nazanin" pitchFamily="2" charset="-78"/>
              </a:rPr>
              <a:t>از این </a:t>
            </a:r>
            <a:r>
              <a:rPr lang="fa-IR" dirty="0" smtClean="0">
                <a:solidFill>
                  <a:schemeClr val="tx1"/>
                </a:solidFill>
                <a:cs typeface="B Nazanin" pitchFamily="2" charset="-78"/>
              </a:rPr>
              <a:t>آزادی ها محروم </a:t>
            </a:r>
            <a:r>
              <a:rPr lang="fa-IR" dirty="0">
                <a:solidFill>
                  <a:schemeClr val="tx1"/>
                </a:solidFill>
                <a:cs typeface="B Nazanin" pitchFamily="2" charset="-78"/>
              </a:rPr>
              <a:t>کرد. محدود کردن این </a:t>
            </a:r>
            <a:r>
              <a:rPr lang="fa-IR" dirty="0" smtClean="0">
                <a:solidFill>
                  <a:schemeClr val="tx1"/>
                </a:solidFill>
                <a:cs typeface="B Nazanin" pitchFamily="2" charset="-78"/>
              </a:rPr>
              <a:t>آزادی ها </a:t>
            </a:r>
            <a:r>
              <a:rPr lang="fa-IR" dirty="0">
                <a:solidFill>
                  <a:schemeClr val="tx1"/>
                </a:solidFill>
                <a:cs typeface="B Nazanin" pitchFamily="2" charset="-78"/>
              </a:rPr>
              <a:t>تنها به قدر ضرورت و به موجب قانون، </a:t>
            </a:r>
            <a:r>
              <a:rPr lang="fa-IR" dirty="0" smtClean="0">
                <a:solidFill>
                  <a:schemeClr val="tx1"/>
                </a:solidFill>
                <a:cs typeface="B Nazanin" pitchFamily="2" charset="-78"/>
              </a:rPr>
              <a:t>صورت </a:t>
            </a:r>
            <a:r>
              <a:rPr lang="fa-IR" dirty="0">
                <a:solidFill>
                  <a:schemeClr val="tx1"/>
                </a:solidFill>
                <a:cs typeface="B Nazanin" pitchFamily="2" charset="-78"/>
              </a:rPr>
              <a:t>میگیرد</a:t>
            </a:r>
            <a:r>
              <a:rPr lang="fa-IR" dirty="0" smtClean="0">
                <a:solidFill>
                  <a:schemeClr val="tx1"/>
                </a:solidFill>
                <a:cs typeface="B Nazanin" pitchFamily="2" charset="-78"/>
              </a:rPr>
              <a:t>.</a:t>
            </a:r>
          </a:p>
          <a:p>
            <a:pPr algn="just" rtl="1"/>
            <a:r>
              <a:rPr lang="fa-IR" b="1" dirty="0">
                <a:solidFill>
                  <a:schemeClr val="tx1"/>
                </a:solidFill>
                <a:cs typeface="B Nazanin" pitchFamily="2" charset="-78"/>
              </a:rPr>
              <a:t>ماده 13- </a:t>
            </a:r>
            <a:r>
              <a:rPr lang="fa-IR" dirty="0">
                <a:solidFill>
                  <a:schemeClr val="tx1"/>
                </a:solidFill>
                <a:cs typeface="B Nazanin" pitchFamily="2" charset="-78"/>
              </a:rPr>
              <a:t>هر شهروندی حق دارد از امنیت جانی، مالی، حیثیتی، </a:t>
            </a:r>
            <a:r>
              <a:rPr lang="fa-IR" sz="2200" dirty="0">
                <a:solidFill>
                  <a:schemeClr val="tx1"/>
                </a:solidFill>
                <a:cs typeface="B Titr" pitchFamily="2" charset="-78"/>
              </a:rPr>
              <a:t>حقوقی، قضایی، </a:t>
            </a:r>
            <a:r>
              <a:rPr lang="fa-IR" dirty="0">
                <a:solidFill>
                  <a:schemeClr val="tx1"/>
                </a:solidFill>
                <a:cs typeface="B Nazanin" pitchFamily="2" charset="-78"/>
              </a:rPr>
              <a:t>شغلی، اجتماعی و نظایر آن برخوردار </a:t>
            </a:r>
            <a:r>
              <a:rPr lang="fa-IR" dirty="0" smtClean="0">
                <a:solidFill>
                  <a:schemeClr val="tx1"/>
                </a:solidFill>
                <a:cs typeface="B Nazanin" pitchFamily="2" charset="-78"/>
              </a:rPr>
              <a:t>باشد</a:t>
            </a:r>
            <a:r>
              <a:rPr lang="fa-IR" dirty="0">
                <a:solidFill>
                  <a:schemeClr val="tx1"/>
                </a:solidFill>
                <a:cs typeface="B Nazanin" pitchFamily="2" charset="-78"/>
              </a:rPr>
              <a:t>. هیچ مقامی نباید </a:t>
            </a:r>
            <a:r>
              <a:rPr lang="fa-IR" sz="2200" dirty="0">
                <a:solidFill>
                  <a:schemeClr val="tx1"/>
                </a:solidFill>
                <a:cs typeface="B Titr" pitchFamily="2" charset="-78"/>
              </a:rPr>
              <a:t>به نام تأمین امنیت، حقوق و </a:t>
            </a:r>
            <a:r>
              <a:rPr lang="fa-IR" sz="2200" dirty="0" smtClean="0">
                <a:solidFill>
                  <a:schemeClr val="tx1"/>
                </a:solidFill>
                <a:cs typeface="B Titr" pitchFamily="2" charset="-78"/>
              </a:rPr>
              <a:t>آزادی های </a:t>
            </a:r>
            <a:r>
              <a:rPr lang="fa-IR" sz="2200" dirty="0">
                <a:solidFill>
                  <a:schemeClr val="tx1"/>
                </a:solidFill>
                <a:cs typeface="B Titr" pitchFamily="2" charset="-78"/>
              </a:rPr>
              <a:t>مشروع شهروندان و حیثیت و کرامت آنان را</a:t>
            </a:r>
            <a:r>
              <a:rPr lang="fa-IR" dirty="0">
                <a:solidFill>
                  <a:schemeClr val="tx1"/>
                </a:solidFill>
                <a:cs typeface="B Nazanin" pitchFamily="2" charset="-78"/>
              </a:rPr>
              <a:t> </a:t>
            </a:r>
            <a:r>
              <a:rPr lang="fa-IR" dirty="0" smtClean="0">
                <a:solidFill>
                  <a:schemeClr val="tx1"/>
                </a:solidFill>
                <a:cs typeface="B Nazanin" pitchFamily="2" charset="-78"/>
              </a:rPr>
              <a:t>مورد تعرض و تهدید قرار دهد. اقدامات غیرقانونی به نام تأمین امنیت عمومی به ویژه تعرض به حریم خصوصی مردم ممنوع </a:t>
            </a:r>
            <a:r>
              <a:rPr lang="fa-IR" dirty="0">
                <a:solidFill>
                  <a:schemeClr val="tx1"/>
                </a:solidFill>
                <a:cs typeface="B Nazanin" pitchFamily="2" charset="-78"/>
              </a:rPr>
              <a:t>است</a:t>
            </a:r>
            <a:r>
              <a:rPr lang="fa-IR" dirty="0" smtClean="0">
                <a:solidFill>
                  <a:schemeClr val="tx1"/>
                </a:solidFill>
                <a:cs typeface="B Nazanin" pitchFamily="2" charset="-78"/>
              </a:rPr>
              <a:t>.</a:t>
            </a:r>
          </a:p>
          <a:p>
            <a:pPr algn="just" rtl="1"/>
            <a:r>
              <a:rPr lang="fa-IR" b="1" dirty="0">
                <a:solidFill>
                  <a:schemeClr val="tx1"/>
                </a:solidFill>
                <a:cs typeface="B Nazanin" pitchFamily="2" charset="-78"/>
              </a:rPr>
              <a:t>ماده 14- </a:t>
            </a:r>
            <a:r>
              <a:rPr lang="fa-IR" dirty="0">
                <a:solidFill>
                  <a:schemeClr val="tx1"/>
                </a:solidFill>
                <a:cs typeface="B Nazanin" pitchFamily="2" charset="-78"/>
              </a:rPr>
              <a:t>شهروندان حق دارند در صورت تعرض غیرقانونی به آزادی و امنیت خود، </a:t>
            </a:r>
            <a:r>
              <a:rPr lang="fa-IR" dirty="0" smtClean="0">
                <a:solidFill>
                  <a:schemeClr val="tx1"/>
                </a:solidFill>
                <a:cs typeface="B Nazanin" pitchFamily="2" charset="-78"/>
              </a:rPr>
              <a:t>در حداقل </a:t>
            </a:r>
            <a:r>
              <a:rPr lang="fa-IR" dirty="0">
                <a:solidFill>
                  <a:schemeClr val="tx1"/>
                </a:solidFill>
                <a:cs typeface="B Nazanin" pitchFamily="2" charset="-78"/>
              </a:rPr>
              <a:t>زمان ممکن و با نهایت </a:t>
            </a:r>
            <a:r>
              <a:rPr lang="fa-IR" dirty="0" smtClean="0">
                <a:solidFill>
                  <a:schemeClr val="tx1"/>
                </a:solidFill>
                <a:cs typeface="B Nazanin" pitchFamily="2" charset="-78"/>
              </a:rPr>
              <a:t>سهولت </a:t>
            </a:r>
            <a:r>
              <a:rPr lang="fa-IR" dirty="0">
                <a:solidFill>
                  <a:schemeClr val="tx1"/>
                </a:solidFill>
                <a:cs typeface="B Nazanin" pitchFamily="2" charset="-78"/>
              </a:rPr>
              <a:t>به مراجع و مأموران </a:t>
            </a:r>
            <a:r>
              <a:rPr lang="fa-IR" dirty="0" smtClean="0">
                <a:solidFill>
                  <a:schemeClr val="tx1"/>
                </a:solidFill>
                <a:cs typeface="B Nazanin" pitchFamily="2" charset="-78"/>
              </a:rPr>
              <a:t>تأمین کننده </a:t>
            </a:r>
            <a:r>
              <a:rPr lang="fa-IR" dirty="0">
                <a:solidFill>
                  <a:schemeClr val="tx1"/>
                </a:solidFill>
                <a:cs typeface="B Nazanin" pitchFamily="2" charset="-78"/>
              </a:rPr>
              <a:t>امنیت عمومی، دسترسی داشته باشند. مراجع و مأموران مذکور باید </a:t>
            </a:r>
            <a:r>
              <a:rPr lang="fa-IR" dirty="0" smtClean="0">
                <a:solidFill>
                  <a:schemeClr val="tx1"/>
                </a:solidFill>
                <a:cs typeface="B Nazanin" pitchFamily="2" charset="-78"/>
              </a:rPr>
              <a:t>بدون وقفه </a:t>
            </a:r>
            <a:r>
              <a:rPr lang="fa-IR" dirty="0">
                <a:solidFill>
                  <a:schemeClr val="tx1"/>
                </a:solidFill>
                <a:cs typeface="B Nazanin" pitchFamily="2" charset="-78"/>
              </a:rPr>
              <a:t>و تبعیض و متناسب با تعرض یا تهدیدی که متوجه شهروندان شده است و با رعایت قوانین خدمات خود </a:t>
            </a:r>
            <a:r>
              <a:rPr lang="fa-IR" dirty="0" smtClean="0">
                <a:solidFill>
                  <a:schemeClr val="tx1"/>
                </a:solidFill>
                <a:cs typeface="B Nazanin" pitchFamily="2" charset="-78"/>
              </a:rPr>
              <a:t>را ارائه </a:t>
            </a:r>
            <a:r>
              <a:rPr lang="fa-IR" dirty="0">
                <a:solidFill>
                  <a:schemeClr val="tx1"/>
                </a:solidFill>
                <a:cs typeface="B Nazanin" pitchFamily="2" charset="-78"/>
              </a:rPr>
              <a:t>دهند.</a:t>
            </a:r>
            <a:endParaRPr lang="en-US" dirty="0">
              <a:solidFill>
                <a:schemeClr val="tx1"/>
              </a:solidFill>
              <a:cs typeface="B Nazanin" pitchFamily="2" charset="-78"/>
            </a:endParaRPr>
          </a:p>
        </p:txBody>
      </p:sp>
      <p:sp>
        <p:nvSpPr>
          <p:cNvPr id="4" name="Footer Placeholder 3"/>
          <p:cNvSpPr>
            <a:spLocks noGrp="1"/>
          </p:cNvSpPr>
          <p:nvPr>
            <p:ph type="ftr" sz="quarter" idx="11"/>
          </p:nvPr>
        </p:nvSpPr>
        <p:spPr/>
        <p:txBody>
          <a:bodyPr/>
          <a:lstStyle/>
          <a:p>
            <a:r>
              <a:rPr lang="fa-IR" smtClean="0"/>
              <a:t>صیانت از حقوق شهروندی در نظام اداری</a:t>
            </a:r>
            <a:endParaRPr lang="en-US"/>
          </a:p>
        </p:txBody>
      </p:sp>
      <p:sp>
        <p:nvSpPr>
          <p:cNvPr id="5" name="Slide Number Placeholder 4"/>
          <p:cNvSpPr>
            <a:spLocks noGrp="1"/>
          </p:cNvSpPr>
          <p:nvPr>
            <p:ph type="sldNum" sz="quarter" idx="12"/>
          </p:nvPr>
        </p:nvSpPr>
        <p:spPr>
          <a:xfrm>
            <a:off x="7596336" y="6309320"/>
            <a:ext cx="762000" cy="365125"/>
          </a:xfrm>
        </p:spPr>
        <p:txBody>
          <a:bodyPr/>
          <a:lstStyle/>
          <a:p>
            <a:fld id="{36633FBD-E5C5-4706-B188-57FBEE228433}" type="slidenum">
              <a:rPr lang="en-US" smtClean="0"/>
              <a:pPr/>
              <a:t>12</a:t>
            </a:fld>
            <a:endParaRPr lang="en-US"/>
          </a:p>
        </p:txBody>
      </p:sp>
    </p:spTree>
    <p:extLst>
      <p:ext uri="{BB962C8B-B14F-4D97-AF65-F5344CB8AC3E}">
        <p14:creationId xmlns:p14="http://schemas.microsoft.com/office/powerpoint/2010/main" val="2137549571"/>
      </p:ext>
    </p:extLst>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548680"/>
            <a:ext cx="7543800" cy="5544616"/>
          </a:xfrm>
        </p:spPr>
        <p:txBody>
          <a:bodyPr>
            <a:normAutofit/>
          </a:bodyPr>
          <a:lstStyle/>
          <a:p>
            <a:pPr marL="0" indent="0" algn="r" rtl="1">
              <a:buNone/>
            </a:pPr>
            <a:r>
              <a:rPr lang="fa-IR" dirty="0" smtClean="0">
                <a:solidFill>
                  <a:srgbClr val="AC0000"/>
                </a:solidFill>
                <a:effectLst>
                  <a:outerShdw blurRad="38100" dist="38100" dir="2700000" algn="tl">
                    <a:srgbClr val="000000">
                      <a:alpha val="43137"/>
                    </a:srgbClr>
                  </a:outerShdw>
                </a:effectLst>
                <a:cs typeface="B Titr" pitchFamily="2" charset="-78"/>
              </a:rPr>
              <a:t>ت- حق مشارکت در تعیین سرنوشت</a:t>
            </a:r>
          </a:p>
          <a:p>
            <a:pPr algn="just" rtl="1"/>
            <a:r>
              <a:rPr lang="fa-IR" b="1" dirty="0">
                <a:solidFill>
                  <a:schemeClr val="tx1"/>
                </a:solidFill>
                <a:cs typeface="B Nazanin" pitchFamily="2" charset="-78"/>
              </a:rPr>
              <a:t>ماده </a:t>
            </a:r>
            <a:r>
              <a:rPr lang="fa-IR" b="1" dirty="0" smtClean="0">
                <a:solidFill>
                  <a:schemeClr val="tx1"/>
                </a:solidFill>
                <a:cs typeface="B Nazanin" pitchFamily="2" charset="-78"/>
              </a:rPr>
              <a:t>15- </a:t>
            </a:r>
            <a:r>
              <a:rPr lang="fa-IR" dirty="0" smtClean="0">
                <a:solidFill>
                  <a:schemeClr val="tx1"/>
                </a:solidFill>
                <a:cs typeface="B Nazanin" pitchFamily="2" charset="-78"/>
              </a:rPr>
              <a:t>شهروندان </a:t>
            </a:r>
            <a:r>
              <a:rPr lang="fa-IR" dirty="0">
                <a:solidFill>
                  <a:schemeClr val="tx1"/>
                </a:solidFill>
                <a:cs typeface="B Nazanin" pitchFamily="2" charset="-78"/>
              </a:rPr>
              <a:t>به شکل برابر از حق مشارکت در تعیین سرنوشت سیاسی، اقتصادی، اجتماعی و فرهنگی </a:t>
            </a:r>
            <a:r>
              <a:rPr lang="fa-IR" dirty="0" smtClean="0">
                <a:solidFill>
                  <a:schemeClr val="tx1"/>
                </a:solidFill>
                <a:cs typeface="B Nazanin" pitchFamily="2" charset="-78"/>
              </a:rPr>
              <a:t>خویش برخوردارند </a:t>
            </a:r>
            <a:r>
              <a:rPr lang="fa-IR" dirty="0">
                <a:solidFill>
                  <a:schemeClr val="tx1"/>
                </a:solidFill>
                <a:cs typeface="B Nazanin" pitchFamily="2" charset="-78"/>
              </a:rPr>
              <a:t>و میتوانند این حق را از طریق </a:t>
            </a:r>
            <a:r>
              <a:rPr lang="fa-IR" sz="2200" dirty="0" smtClean="0">
                <a:solidFill>
                  <a:schemeClr val="tx1"/>
                </a:solidFill>
                <a:cs typeface="B Titr" pitchFamily="2" charset="-78"/>
              </a:rPr>
              <a:t>همه پرسی </a:t>
            </a:r>
            <a:r>
              <a:rPr lang="fa-IR" sz="2200" dirty="0">
                <a:solidFill>
                  <a:schemeClr val="tx1"/>
                </a:solidFill>
                <a:cs typeface="B Titr" pitchFamily="2" charset="-78"/>
              </a:rPr>
              <a:t>یا انتخابات </a:t>
            </a:r>
            <a:r>
              <a:rPr lang="fa-IR" sz="2200" dirty="0" smtClean="0">
                <a:solidFill>
                  <a:schemeClr val="tx1"/>
                </a:solidFill>
                <a:cs typeface="B Titr" pitchFamily="2" charset="-78"/>
              </a:rPr>
              <a:t>آزاد </a:t>
            </a:r>
            <a:r>
              <a:rPr lang="fa-IR" sz="2200" dirty="0">
                <a:solidFill>
                  <a:schemeClr val="tx1"/>
                </a:solidFill>
                <a:cs typeface="B Titr" pitchFamily="2" charset="-78"/>
              </a:rPr>
              <a:t>و منصفانه </a:t>
            </a:r>
            <a:r>
              <a:rPr lang="fa-IR" dirty="0">
                <a:solidFill>
                  <a:schemeClr val="tx1"/>
                </a:solidFill>
                <a:cs typeface="B Nazanin" pitchFamily="2" charset="-78"/>
              </a:rPr>
              <a:t>اعمال کنند</a:t>
            </a:r>
            <a:r>
              <a:rPr lang="fa-IR" dirty="0" smtClean="0">
                <a:solidFill>
                  <a:schemeClr val="tx1"/>
                </a:solidFill>
                <a:cs typeface="B Nazanin" pitchFamily="2" charset="-78"/>
              </a:rPr>
              <a:t>.</a:t>
            </a:r>
          </a:p>
          <a:p>
            <a:pPr algn="just" rtl="1"/>
            <a:r>
              <a:rPr lang="fa-IR" b="1" dirty="0">
                <a:solidFill>
                  <a:schemeClr val="tx1"/>
                </a:solidFill>
                <a:cs typeface="B Nazanin" pitchFamily="2" charset="-78"/>
              </a:rPr>
              <a:t>ماده 16- </a:t>
            </a:r>
            <a:r>
              <a:rPr lang="fa-IR" dirty="0">
                <a:solidFill>
                  <a:schemeClr val="tx1"/>
                </a:solidFill>
                <a:cs typeface="B Nazanin" pitchFamily="2" charset="-78"/>
              </a:rPr>
              <a:t>شهروندان برای مشارکت و نظارت در فرآیند انتخابات، برخورداری از امکانات و امتیازات دولتی </a:t>
            </a:r>
            <a:r>
              <a:rPr lang="fa-IR" dirty="0" smtClean="0">
                <a:solidFill>
                  <a:schemeClr val="tx1"/>
                </a:solidFill>
                <a:cs typeface="B Nazanin" pitchFamily="2" charset="-78"/>
              </a:rPr>
              <a:t>(ازجمله یارانه</a:t>
            </a:r>
            <a:r>
              <a:rPr lang="fa-IR" dirty="0">
                <a:solidFill>
                  <a:schemeClr val="tx1"/>
                </a:solidFill>
                <a:cs typeface="B Nazanin" pitchFamily="2" charset="-78"/>
              </a:rPr>
              <a:t>، تبلیغات رادیوئی، تلویزیونی و مانند </a:t>
            </a:r>
            <a:r>
              <a:rPr lang="fa-IR" dirty="0" smtClean="0">
                <a:solidFill>
                  <a:schemeClr val="tx1"/>
                </a:solidFill>
                <a:cs typeface="B Nazanin" pitchFamily="2" charset="-78"/>
              </a:rPr>
              <a:t>اینها)، بهره مندی </a:t>
            </a:r>
            <a:r>
              <a:rPr lang="fa-IR" dirty="0">
                <a:solidFill>
                  <a:schemeClr val="tx1"/>
                </a:solidFill>
                <a:cs typeface="B Nazanin" pitchFamily="2" charset="-78"/>
              </a:rPr>
              <a:t>از </a:t>
            </a:r>
            <a:r>
              <a:rPr lang="fa-IR" dirty="0" smtClean="0">
                <a:solidFill>
                  <a:schemeClr val="tx1"/>
                </a:solidFill>
                <a:cs typeface="B Nazanin" pitchFamily="2" charset="-78"/>
              </a:rPr>
              <a:t>کمک های </a:t>
            </a:r>
            <a:r>
              <a:rPr lang="fa-IR" dirty="0">
                <a:solidFill>
                  <a:schemeClr val="tx1"/>
                </a:solidFill>
                <a:cs typeface="B Nazanin" pitchFamily="2" charset="-78"/>
              </a:rPr>
              <a:t>مردمی و سایر </a:t>
            </a:r>
            <a:r>
              <a:rPr lang="fa-IR" dirty="0" smtClean="0">
                <a:solidFill>
                  <a:schemeClr val="tx1"/>
                </a:solidFill>
                <a:cs typeface="B Nazanin" pitchFamily="2" charset="-78"/>
              </a:rPr>
              <a:t>روش های تأمین هزینه های </a:t>
            </a:r>
            <a:r>
              <a:rPr lang="fa-IR" dirty="0">
                <a:solidFill>
                  <a:schemeClr val="tx1"/>
                </a:solidFill>
                <a:cs typeface="B Nazanin" pitchFamily="2" charset="-78"/>
              </a:rPr>
              <a:t>انتخاباتی، شکایت و اعتراض به تخلفات انتخاباتی نزد مقامات </a:t>
            </a:r>
            <a:r>
              <a:rPr lang="fa-IR" dirty="0" smtClean="0">
                <a:solidFill>
                  <a:schemeClr val="tx1"/>
                </a:solidFill>
                <a:cs typeface="B Nazanin" pitchFamily="2" charset="-78"/>
              </a:rPr>
              <a:t>صلاحیت دار</a:t>
            </a:r>
            <a:r>
              <a:rPr lang="fa-IR" dirty="0">
                <a:solidFill>
                  <a:schemeClr val="tx1"/>
                </a:solidFill>
                <a:cs typeface="B Nazanin" pitchFamily="2" charset="-78"/>
              </a:rPr>
              <a:t>، از حقوق برابر برخوردارند</a:t>
            </a:r>
            <a:r>
              <a:rPr lang="fa-IR" dirty="0" smtClean="0">
                <a:solidFill>
                  <a:schemeClr val="tx1"/>
                </a:solidFill>
                <a:cs typeface="B Nazanin" pitchFamily="2" charset="-78"/>
              </a:rPr>
              <a:t>.</a:t>
            </a:r>
          </a:p>
          <a:p>
            <a:pPr algn="just" rtl="1"/>
            <a:r>
              <a:rPr lang="fa-IR" b="1" dirty="0" smtClean="0">
                <a:solidFill>
                  <a:schemeClr val="tx1"/>
                </a:solidFill>
                <a:cs typeface="B Nazanin" pitchFamily="2" charset="-78"/>
              </a:rPr>
              <a:t>ماده </a:t>
            </a:r>
            <a:r>
              <a:rPr lang="fa-IR" b="1" dirty="0">
                <a:solidFill>
                  <a:schemeClr val="tx1"/>
                </a:solidFill>
                <a:cs typeface="B Nazanin" pitchFamily="2" charset="-78"/>
              </a:rPr>
              <a:t>17- </a:t>
            </a:r>
            <a:r>
              <a:rPr lang="fa-IR" dirty="0">
                <a:solidFill>
                  <a:schemeClr val="tx1"/>
                </a:solidFill>
                <a:cs typeface="B Nazanin" pitchFamily="2" charset="-78"/>
              </a:rPr>
              <a:t>تصمیمات، اقدامات یا اظهارات مقامات و مسئولان دولتی، عوامل اجرایی و نظارتی و مأمورین نظامی، </a:t>
            </a:r>
            <a:r>
              <a:rPr lang="fa-IR" dirty="0" smtClean="0">
                <a:solidFill>
                  <a:schemeClr val="tx1"/>
                </a:solidFill>
                <a:cs typeface="B Nazanin" pitchFamily="2" charset="-78"/>
              </a:rPr>
              <a:t>انتظامی </a:t>
            </a:r>
            <a:r>
              <a:rPr lang="fa-IR" dirty="0">
                <a:solidFill>
                  <a:schemeClr val="tx1"/>
                </a:solidFill>
                <a:cs typeface="B Nazanin" pitchFamily="2" charset="-78"/>
              </a:rPr>
              <a:t>و امنیتی پیش از انتخابات، در جریان بررسی شرایط نامزدهای انتخاباتی و پس از انتخابات باید </a:t>
            </a:r>
            <a:r>
              <a:rPr lang="fa-IR" dirty="0" smtClean="0">
                <a:solidFill>
                  <a:schemeClr val="tx1"/>
                </a:solidFill>
                <a:cs typeface="B Nazanin" pitchFamily="2" charset="-78"/>
              </a:rPr>
              <a:t>کاملاً شفاف</a:t>
            </a:r>
            <a:r>
              <a:rPr lang="fa-IR" dirty="0">
                <a:solidFill>
                  <a:schemeClr val="tx1"/>
                </a:solidFill>
                <a:cs typeface="B Nazanin" pitchFamily="2" charset="-78"/>
              </a:rPr>
              <a:t>، </a:t>
            </a:r>
            <a:r>
              <a:rPr lang="fa-IR" dirty="0" smtClean="0">
                <a:solidFill>
                  <a:schemeClr val="tx1"/>
                </a:solidFill>
                <a:cs typeface="B Nazanin" pitchFamily="2" charset="-78"/>
              </a:rPr>
              <a:t>بی طرفانه </a:t>
            </a:r>
            <a:r>
              <a:rPr lang="fa-IR" dirty="0">
                <a:solidFill>
                  <a:schemeClr val="tx1"/>
                </a:solidFill>
                <a:cs typeface="B Nazanin" pitchFamily="2" charset="-78"/>
              </a:rPr>
              <a:t>و قانونمند باشد </a:t>
            </a:r>
            <a:r>
              <a:rPr lang="fa-IR" dirty="0" smtClean="0">
                <a:solidFill>
                  <a:schemeClr val="tx1"/>
                </a:solidFill>
                <a:cs typeface="B Nazanin" pitchFamily="2" charset="-78"/>
              </a:rPr>
              <a:t>به گونه ای </a:t>
            </a:r>
            <a:r>
              <a:rPr lang="fa-IR" dirty="0">
                <a:solidFill>
                  <a:schemeClr val="tx1"/>
                </a:solidFill>
                <a:cs typeface="B Nazanin" pitchFamily="2" charset="-78"/>
              </a:rPr>
              <a:t>که حتی شائبه تقلب یا تخلف، یا حمایت از نامزد یا نامزدهای خاص </a:t>
            </a:r>
            <a:r>
              <a:rPr lang="fa-IR" dirty="0" smtClean="0">
                <a:solidFill>
                  <a:schemeClr val="tx1"/>
                </a:solidFill>
                <a:cs typeface="B Nazanin" pitchFamily="2" charset="-78"/>
              </a:rPr>
              <a:t>به وجود </a:t>
            </a:r>
            <a:r>
              <a:rPr lang="fa-IR" dirty="0">
                <a:solidFill>
                  <a:schemeClr val="tx1"/>
                </a:solidFill>
                <a:cs typeface="B Nazanin" pitchFamily="2" charset="-78"/>
              </a:rPr>
              <a:t>نیاید.</a:t>
            </a:r>
            <a:endParaRPr lang="en-US" dirty="0">
              <a:solidFill>
                <a:schemeClr val="tx1"/>
              </a:solidFill>
              <a:cs typeface="B Nazanin" pitchFamily="2" charset="-78"/>
            </a:endParaRPr>
          </a:p>
        </p:txBody>
      </p:sp>
      <p:sp>
        <p:nvSpPr>
          <p:cNvPr id="4" name="Footer Placeholder 3"/>
          <p:cNvSpPr>
            <a:spLocks noGrp="1"/>
          </p:cNvSpPr>
          <p:nvPr>
            <p:ph type="ftr" sz="quarter" idx="11"/>
          </p:nvPr>
        </p:nvSpPr>
        <p:spPr/>
        <p:txBody>
          <a:bodyPr/>
          <a:lstStyle/>
          <a:p>
            <a:r>
              <a:rPr lang="fa-IR" smtClean="0"/>
              <a:t>صیانت از حقوق شهروندی در نظام اداری</a:t>
            </a:r>
            <a:endParaRPr lang="en-US"/>
          </a:p>
        </p:txBody>
      </p:sp>
      <p:sp>
        <p:nvSpPr>
          <p:cNvPr id="5" name="Slide Number Placeholder 4"/>
          <p:cNvSpPr>
            <a:spLocks noGrp="1"/>
          </p:cNvSpPr>
          <p:nvPr>
            <p:ph type="sldNum" sz="quarter" idx="12"/>
          </p:nvPr>
        </p:nvSpPr>
        <p:spPr>
          <a:xfrm>
            <a:off x="7596336" y="6309320"/>
            <a:ext cx="762000" cy="365125"/>
          </a:xfrm>
        </p:spPr>
        <p:txBody>
          <a:bodyPr/>
          <a:lstStyle/>
          <a:p>
            <a:fld id="{36633FBD-E5C5-4706-B188-57FBEE228433}" type="slidenum">
              <a:rPr lang="en-US" smtClean="0"/>
              <a:pPr/>
              <a:t>13</a:t>
            </a:fld>
            <a:endParaRPr lang="en-US"/>
          </a:p>
        </p:txBody>
      </p:sp>
    </p:spTree>
    <p:extLst>
      <p:ext uri="{BB962C8B-B14F-4D97-AF65-F5344CB8AC3E}">
        <p14:creationId xmlns:p14="http://schemas.microsoft.com/office/powerpoint/2010/main" val="1235959896"/>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85800"/>
            <a:ext cx="7543800" cy="5335488"/>
          </a:xfrm>
        </p:spPr>
        <p:txBody>
          <a:bodyPr/>
          <a:lstStyle/>
          <a:p>
            <a:pPr algn="just" rtl="1"/>
            <a:r>
              <a:rPr lang="fa-IR" b="1" dirty="0">
                <a:cs typeface="B Nazanin" pitchFamily="2" charset="-78"/>
              </a:rPr>
              <a:t>ماده 18- </a:t>
            </a:r>
            <a:r>
              <a:rPr lang="fa-IR" dirty="0">
                <a:cs typeface="B Nazanin" pitchFamily="2" charset="-78"/>
              </a:rPr>
              <a:t>صداوسیما و همه </a:t>
            </a:r>
            <a:r>
              <a:rPr lang="fa-IR" dirty="0" smtClean="0">
                <a:cs typeface="B Nazanin" pitchFamily="2" charset="-78"/>
              </a:rPr>
              <a:t>رسانه هایی </a:t>
            </a:r>
            <a:r>
              <a:rPr lang="fa-IR" dirty="0">
                <a:cs typeface="B Nazanin" pitchFamily="2" charset="-78"/>
              </a:rPr>
              <a:t>که از بودجه یا اموال عمومی استفاده </a:t>
            </a:r>
            <a:r>
              <a:rPr lang="fa-IR" dirty="0" smtClean="0">
                <a:cs typeface="B Nazanin" pitchFamily="2" charset="-78"/>
              </a:rPr>
              <a:t>می کنند</a:t>
            </a:r>
            <a:r>
              <a:rPr lang="fa-IR" dirty="0">
                <a:cs typeface="B Nazanin" pitchFamily="2" charset="-78"/>
              </a:rPr>
              <a:t>، باید </a:t>
            </a:r>
            <a:r>
              <a:rPr lang="fa-IR" sz="2200" dirty="0" smtClean="0">
                <a:cs typeface="B Titr" pitchFamily="2" charset="-78"/>
              </a:rPr>
              <a:t>بی طرفی </a:t>
            </a:r>
            <a:r>
              <a:rPr lang="fa-IR" sz="2200" dirty="0">
                <a:cs typeface="B Titr" pitchFamily="2" charset="-78"/>
              </a:rPr>
              <a:t>کامل</a:t>
            </a:r>
            <a:r>
              <a:rPr lang="fa-IR" dirty="0">
                <a:cs typeface="B Nazanin" pitchFamily="2" charset="-78"/>
              </a:rPr>
              <a:t> را </a:t>
            </a:r>
            <a:r>
              <a:rPr lang="fa-IR" dirty="0" smtClean="0">
                <a:cs typeface="B Nazanin" pitchFamily="2" charset="-78"/>
              </a:rPr>
              <a:t>در مراحل </a:t>
            </a:r>
            <a:r>
              <a:rPr lang="fa-IR" dirty="0">
                <a:cs typeface="B Nazanin" pitchFamily="2" charset="-78"/>
              </a:rPr>
              <a:t>مختلف انتخابات رعایت کنند تا شائبه حمایت از نامزد یا نامزدهای خاص به وجود نیاید</a:t>
            </a:r>
            <a:r>
              <a:rPr lang="fa-IR" dirty="0" smtClean="0">
                <a:cs typeface="B Nazanin" pitchFamily="2" charset="-78"/>
              </a:rPr>
              <a:t>.</a:t>
            </a:r>
          </a:p>
          <a:p>
            <a:pPr algn="just" rtl="1"/>
            <a:endParaRPr lang="fa-IR" dirty="0" smtClean="0">
              <a:cs typeface="B Nazanin" pitchFamily="2" charset="-78"/>
            </a:endParaRPr>
          </a:p>
          <a:p>
            <a:pPr marL="0" indent="0" algn="just" rtl="1">
              <a:buNone/>
            </a:pPr>
            <a:r>
              <a:rPr lang="fa-IR" dirty="0" smtClean="0">
                <a:solidFill>
                  <a:srgbClr val="AC0000"/>
                </a:solidFill>
                <a:effectLst>
                  <a:outerShdw blurRad="38100" dist="38100" dir="2700000" algn="tl">
                    <a:srgbClr val="000000">
                      <a:alpha val="43137"/>
                    </a:srgbClr>
                  </a:outerShdw>
                </a:effectLst>
                <a:cs typeface="B Titr" pitchFamily="2" charset="-78"/>
              </a:rPr>
              <a:t>ث- حق اداره شایسته و حسن تقدیر</a:t>
            </a:r>
          </a:p>
          <a:p>
            <a:pPr algn="just" rtl="1"/>
            <a:r>
              <a:rPr lang="fa-IR" b="1" dirty="0" smtClean="0">
                <a:solidFill>
                  <a:schemeClr val="tx1"/>
                </a:solidFill>
                <a:cs typeface="B Nazanin" pitchFamily="2" charset="-78"/>
              </a:rPr>
              <a:t>ماده </a:t>
            </a:r>
            <a:r>
              <a:rPr lang="fa-IR" b="1" dirty="0">
                <a:solidFill>
                  <a:schemeClr val="tx1"/>
                </a:solidFill>
                <a:cs typeface="B Nazanin" pitchFamily="2" charset="-78"/>
              </a:rPr>
              <a:t>19- </a:t>
            </a:r>
            <a:r>
              <a:rPr lang="fa-IR" dirty="0">
                <a:solidFill>
                  <a:schemeClr val="tx1"/>
                </a:solidFill>
                <a:cs typeface="B Nazanin" pitchFamily="2" charset="-78"/>
              </a:rPr>
              <a:t>شهروندان از حق اداره شایسته امور کشور بر </a:t>
            </a:r>
            <a:r>
              <a:rPr lang="fa-IR" dirty="0" smtClean="0">
                <a:solidFill>
                  <a:schemeClr val="tx1"/>
                </a:solidFill>
                <a:cs typeface="B Nazanin" pitchFamily="2" charset="-78"/>
              </a:rPr>
              <a:t>پایه ی قانون مداری</a:t>
            </a:r>
            <a:r>
              <a:rPr lang="fa-IR" dirty="0">
                <a:solidFill>
                  <a:schemeClr val="tx1"/>
                </a:solidFill>
                <a:cs typeface="B Nazanin" pitchFamily="2" charset="-78"/>
              </a:rPr>
              <a:t>، کارآمدی، پاسخگویی، شفافیت، عدالت </a:t>
            </a:r>
            <a:r>
              <a:rPr lang="fa-IR" dirty="0" smtClean="0">
                <a:solidFill>
                  <a:schemeClr val="tx1"/>
                </a:solidFill>
                <a:cs typeface="B Nazanin" pitchFamily="2" charset="-78"/>
              </a:rPr>
              <a:t>و انصاف </a:t>
            </a:r>
            <a:r>
              <a:rPr lang="fa-IR" dirty="0">
                <a:solidFill>
                  <a:schemeClr val="tx1"/>
                </a:solidFill>
                <a:cs typeface="B Nazanin" pitchFamily="2" charset="-78"/>
              </a:rPr>
              <a:t>برخوردارند. رعایت این حق توسط همه </a:t>
            </a:r>
            <a:r>
              <a:rPr lang="fa-IR" dirty="0" smtClean="0">
                <a:solidFill>
                  <a:schemeClr val="tx1"/>
                </a:solidFill>
                <a:cs typeface="B Nazanin" pitchFamily="2" charset="-78"/>
              </a:rPr>
              <a:t>مسئولین </a:t>
            </a:r>
            <a:r>
              <a:rPr lang="fa-IR" dirty="0">
                <a:solidFill>
                  <a:schemeClr val="tx1"/>
                </a:solidFill>
                <a:cs typeface="B Nazanin" pitchFamily="2" charset="-78"/>
              </a:rPr>
              <a:t>و کارکنان الزامی است</a:t>
            </a:r>
            <a:r>
              <a:rPr lang="fa-IR" dirty="0" smtClean="0">
                <a:solidFill>
                  <a:schemeClr val="tx1"/>
                </a:solidFill>
                <a:cs typeface="B Nazanin" pitchFamily="2" charset="-78"/>
              </a:rPr>
              <a:t>.</a:t>
            </a:r>
          </a:p>
          <a:p>
            <a:pPr algn="just" rtl="1"/>
            <a:r>
              <a:rPr lang="fa-IR" b="1" dirty="0" smtClean="0">
                <a:solidFill>
                  <a:schemeClr val="tx1"/>
                </a:solidFill>
                <a:cs typeface="B Nazanin" pitchFamily="2" charset="-78"/>
              </a:rPr>
              <a:t>ماده </a:t>
            </a:r>
            <a:r>
              <a:rPr lang="fa-IR" b="1" dirty="0">
                <a:solidFill>
                  <a:schemeClr val="tx1"/>
                </a:solidFill>
                <a:cs typeface="B Nazanin" pitchFamily="2" charset="-78"/>
              </a:rPr>
              <a:t>20- </a:t>
            </a:r>
            <a:r>
              <a:rPr lang="fa-IR" sz="2200" dirty="0">
                <a:solidFill>
                  <a:schemeClr val="tx1"/>
                </a:solidFill>
                <a:cs typeface="B Titr" pitchFamily="2" charset="-78"/>
              </a:rPr>
              <a:t>حق شهروندان است که امور اداری آنها با رعایت قانون، </a:t>
            </a:r>
            <a:r>
              <a:rPr lang="fa-IR" sz="2200" dirty="0" smtClean="0">
                <a:solidFill>
                  <a:schemeClr val="tx1"/>
                </a:solidFill>
                <a:cs typeface="B Titr" pitchFamily="2" charset="-78"/>
              </a:rPr>
              <a:t>بی طرفانه </a:t>
            </a:r>
            <a:r>
              <a:rPr lang="fa-IR" sz="2200" dirty="0">
                <a:solidFill>
                  <a:schemeClr val="tx1"/>
                </a:solidFill>
                <a:cs typeface="B Titr" pitchFamily="2" charset="-78"/>
              </a:rPr>
              <a:t>و به دور از هرگونه </a:t>
            </a:r>
            <a:r>
              <a:rPr lang="fa-IR" sz="2200" dirty="0" smtClean="0">
                <a:solidFill>
                  <a:schemeClr val="tx1"/>
                </a:solidFill>
                <a:cs typeface="B Titr" pitchFamily="2" charset="-78"/>
              </a:rPr>
              <a:t>منفعت جویی یا غرض ورزی </a:t>
            </a:r>
            <a:r>
              <a:rPr lang="fa-IR" sz="2200" dirty="0">
                <a:solidFill>
                  <a:schemeClr val="tx1"/>
                </a:solidFill>
                <a:cs typeface="B Titr" pitchFamily="2" charset="-78"/>
              </a:rPr>
              <a:t>شخصی، رابطه خویشاوندی، </a:t>
            </a:r>
            <a:r>
              <a:rPr lang="fa-IR" sz="2200" dirty="0" smtClean="0">
                <a:solidFill>
                  <a:schemeClr val="tx1"/>
                </a:solidFill>
                <a:cs typeface="B Titr" pitchFamily="2" charset="-78"/>
              </a:rPr>
              <a:t>گرایش های </a:t>
            </a:r>
            <a:r>
              <a:rPr lang="fa-IR" sz="2200" dirty="0">
                <a:solidFill>
                  <a:schemeClr val="tx1"/>
                </a:solidFill>
                <a:cs typeface="B Titr" pitchFamily="2" charset="-78"/>
              </a:rPr>
              <a:t>سیاسی و </a:t>
            </a:r>
            <a:r>
              <a:rPr lang="fa-IR" sz="2200" dirty="0" smtClean="0">
                <a:solidFill>
                  <a:schemeClr val="tx1"/>
                </a:solidFill>
                <a:cs typeface="B Titr" pitchFamily="2" charset="-78"/>
              </a:rPr>
              <a:t>پیش داوری</a:t>
            </a:r>
            <a:r>
              <a:rPr lang="fa-IR" sz="2200" dirty="0">
                <a:solidFill>
                  <a:schemeClr val="tx1"/>
                </a:solidFill>
                <a:cs typeface="B Titr" pitchFamily="2" charset="-78"/>
              </a:rPr>
              <a:t>، در زمان معین و متناسب رسیدگی </a:t>
            </a:r>
            <a:r>
              <a:rPr lang="fa-IR" sz="2200" dirty="0" smtClean="0">
                <a:solidFill>
                  <a:schemeClr val="tx1"/>
                </a:solidFill>
                <a:cs typeface="B Titr" pitchFamily="2" charset="-78"/>
              </a:rPr>
              <a:t>و انجام </a:t>
            </a:r>
            <a:r>
              <a:rPr lang="fa-IR" sz="2200" dirty="0">
                <a:solidFill>
                  <a:schemeClr val="tx1"/>
                </a:solidFill>
                <a:cs typeface="B Titr" pitchFamily="2" charset="-78"/>
              </a:rPr>
              <a:t>شود.</a:t>
            </a:r>
            <a:endParaRPr lang="en-US" sz="2200" dirty="0">
              <a:solidFill>
                <a:schemeClr val="tx1"/>
              </a:solidFill>
              <a:cs typeface="B Titr" pitchFamily="2" charset="-78"/>
            </a:endParaRPr>
          </a:p>
        </p:txBody>
      </p:sp>
      <p:sp>
        <p:nvSpPr>
          <p:cNvPr id="4" name="Footer Placeholder 3"/>
          <p:cNvSpPr>
            <a:spLocks noGrp="1"/>
          </p:cNvSpPr>
          <p:nvPr>
            <p:ph type="ftr" sz="quarter" idx="11"/>
          </p:nvPr>
        </p:nvSpPr>
        <p:spPr/>
        <p:txBody>
          <a:bodyPr/>
          <a:lstStyle/>
          <a:p>
            <a:r>
              <a:rPr lang="fa-IR" smtClean="0"/>
              <a:t>صیانت از حقوق شهروندی در نظام اداری</a:t>
            </a:r>
            <a:endParaRPr lang="en-US"/>
          </a:p>
        </p:txBody>
      </p:sp>
      <p:sp>
        <p:nvSpPr>
          <p:cNvPr id="5" name="Slide Number Placeholder 4"/>
          <p:cNvSpPr>
            <a:spLocks noGrp="1"/>
          </p:cNvSpPr>
          <p:nvPr>
            <p:ph type="sldNum" sz="quarter" idx="12"/>
          </p:nvPr>
        </p:nvSpPr>
        <p:spPr>
          <a:xfrm>
            <a:off x="7596336" y="6309320"/>
            <a:ext cx="762000" cy="365125"/>
          </a:xfrm>
        </p:spPr>
        <p:txBody>
          <a:bodyPr/>
          <a:lstStyle/>
          <a:p>
            <a:fld id="{36633FBD-E5C5-4706-B188-57FBEE228433}" type="slidenum">
              <a:rPr lang="en-US" smtClean="0"/>
              <a:pPr/>
              <a:t>14</a:t>
            </a:fld>
            <a:endParaRPr lang="en-US" dirty="0"/>
          </a:p>
        </p:txBody>
      </p:sp>
    </p:spTree>
    <p:extLst>
      <p:ext uri="{BB962C8B-B14F-4D97-AF65-F5344CB8AC3E}">
        <p14:creationId xmlns:p14="http://schemas.microsoft.com/office/powerpoint/2010/main" val="1359552911"/>
      </p:ext>
    </p:extLst>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548680"/>
            <a:ext cx="7543800" cy="5544616"/>
          </a:xfrm>
        </p:spPr>
        <p:txBody>
          <a:bodyPr>
            <a:normAutofit fontScale="92500"/>
          </a:bodyPr>
          <a:lstStyle/>
          <a:p>
            <a:pPr algn="just" rtl="1"/>
            <a:r>
              <a:rPr lang="fa-IR" b="1" dirty="0" smtClean="0">
                <a:cs typeface="B Nazanin" pitchFamily="2" charset="-78"/>
              </a:rPr>
              <a:t>ماده </a:t>
            </a:r>
            <a:r>
              <a:rPr lang="fa-IR" b="1" dirty="0">
                <a:cs typeface="B Nazanin" pitchFamily="2" charset="-78"/>
              </a:rPr>
              <a:t>21- </a:t>
            </a:r>
            <a:r>
              <a:rPr lang="fa-IR" dirty="0">
                <a:cs typeface="B Nazanin" pitchFamily="2" charset="-78"/>
              </a:rPr>
              <a:t>حق شهروندان است که چنانچه تصمیمات نهادهای اداری و یا کارکنان را </a:t>
            </a:r>
            <a:r>
              <a:rPr lang="fa-IR" sz="2200" dirty="0">
                <a:cs typeface="B Titr" pitchFamily="2" charset="-78"/>
              </a:rPr>
              <a:t>خلاف قوانین و مقررات</a:t>
            </a:r>
            <a:r>
              <a:rPr lang="fa-IR" dirty="0">
                <a:cs typeface="B Nazanin" pitchFamily="2" charset="-78"/>
              </a:rPr>
              <a:t> بدانند، </a:t>
            </a:r>
            <a:r>
              <a:rPr lang="fa-IR" dirty="0" smtClean="0">
                <a:cs typeface="B Nazanin" pitchFamily="2" charset="-78"/>
              </a:rPr>
              <a:t>از طریق </a:t>
            </a:r>
            <a:r>
              <a:rPr lang="fa-IR" dirty="0">
                <a:cs typeface="B Nazanin" pitchFamily="2" charset="-78"/>
              </a:rPr>
              <a:t>مراجعه به </a:t>
            </a:r>
            <a:r>
              <a:rPr lang="fa-IR" sz="2200" dirty="0">
                <a:cs typeface="B Titr" pitchFamily="2" charset="-78"/>
              </a:rPr>
              <a:t>مراجع اداری و قضائی صالح، تقاضای احقاق حق</a:t>
            </a:r>
            <a:r>
              <a:rPr lang="fa-IR" dirty="0">
                <a:cs typeface="B Nazanin" pitchFamily="2" charset="-78"/>
              </a:rPr>
              <a:t> کنند</a:t>
            </a:r>
            <a:r>
              <a:rPr lang="fa-IR" dirty="0" smtClean="0">
                <a:cs typeface="B Nazanin" pitchFamily="2" charset="-78"/>
              </a:rPr>
              <a:t>.</a:t>
            </a:r>
          </a:p>
          <a:p>
            <a:pPr algn="just" rtl="1"/>
            <a:r>
              <a:rPr lang="fa-IR" b="1" dirty="0">
                <a:cs typeface="B Nazanin" pitchFamily="2" charset="-78"/>
              </a:rPr>
              <a:t>ماده 22- </a:t>
            </a:r>
            <a:r>
              <a:rPr lang="fa-IR" dirty="0">
                <a:cs typeface="B Nazanin" pitchFamily="2" charset="-78"/>
              </a:rPr>
              <a:t>حق شهروندان است که از تصمیمات و اقدامات اداری که </a:t>
            </a:r>
            <a:r>
              <a:rPr lang="fa-IR" dirty="0" smtClean="0">
                <a:cs typeface="B Nazanin" pitchFamily="2" charset="-78"/>
              </a:rPr>
              <a:t>به نوعی </a:t>
            </a:r>
            <a:r>
              <a:rPr lang="fa-IR" dirty="0">
                <a:cs typeface="B Nazanin" pitchFamily="2" charset="-78"/>
              </a:rPr>
              <a:t>حقوق و منافع مشروع آنها را </a:t>
            </a:r>
            <a:r>
              <a:rPr lang="fa-IR" dirty="0" smtClean="0">
                <a:cs typeface="B Nazanin" pitchFamily="2" charset="-78"/>
              </a:rPr>
              <a:t>تحت تأثیر </a:t>
            </a:r>
            <a:r>
              <a:rPr lang="fa-IR" dirty="0">
                <a:cs typeface="B Nazanin" pitchFamily="2" charset="-78"/>
              </a:rPr>
              <a:t>قرار </a:t>
            </a:r>
            <a:r>
              <a:rPr lang="fa-IR" dirty="0" smtClean="0">
                <a:cs typeface="B Nazanin" pitchFamily="2" charset="-78"/>
              </a:rPr>
              <a:t>می دهند</a:t>
            </a:r>
            <a:r>
              <a:rPr lang="fa-IR" dirty="0">
                <a:cs typeface="B Nazanin" pitchFamily="2" charset="-78"/>
              </a:rPr>
              <a:t>، آگاه شوند</a:t>
            </a:r>
            <a:r>
              <a:rPr lang="fa-IR" dirty="0" smtClean="0">
                <a:cs typeface="B Nazanin" pitchFamily="2" charset="-78"/>
              </a:rPr>
              <a:t>.</a:t>
            </a:r>
          </a:p>
          <a:p>
            <a:pPr algn="just" rtl="1"/>
            <a:r>
              <a:rPr lang="fa-IR" b="1" dirty="0">
                <a:cs typeface="B Nazanin" pitchFamily="2" charset="-78"/>
              </a:rPr>
              <a:t>ماده 23- </a:t>
            </a:r>
            <a:r>
              <a:rPr lang="fa-IR" dirty="0">
                <a:cs typeface="B Nazanin" pitchFamily="2" charset="-78"/>
              </a:rPr>
              <a:t>مقامات و مأموران اداری باید در روابط خود با شهروندان </a:t>
            </a:r>
            <a:r>
              <a:rPr lang="fa-IR" sz="2200" dirty="0">
                <a:cs typeface="B Titr" pitchFamily="2" charset="-78"/>
              </a:rPr>
              <a:t>پاسخگو و </a:t>
            </a:r>
            <a:r>
              <a:rPr lang="fa-IR" sz="2200" dirty="0" smtClean="0">
                <a:cs typeface="B Titr" pitchFamily="2" charset="-78"/>
              </a:rPr>
              <a:t>قابل دسترس</a:t>
            </a:r>
            <a:r>
              <a:rPr lang="fa-IR" dirty="0" smtClean="0">
                <a:cs typeface="B Nazanin" pitchFamily="2" charset="-78"/>
              </a:rPr>
              <a:t> </a:t>
            </a:r>
            <a:r>
              <a:rPr lang="fa-IR" dirty="0">
                <a:cs typeface="B Nazanin" pitchFamily="2" charset="-78"/>
              </a:rPr>
              <a:t>باشند و چنانچه </a:t>
            </a:r>
            <a:r>
              <a:rPr lang="fa-IR" dirty="0" smtClean="0">
                <a:cs typeface="B Nazanin" pitchFamily="2" charset="-78"/>
              </a:rPr>
              <a:t>درخواستی را </a:t>
            </a:r>
            <a:r>
              <a:rPr lang="fa-IR" dirty="0">
                <a:cs typeface="B Nazanin" pitchFamily="2" charset="-78"/>
              </a:rPr>
              <a:t>رد کنند باید حسب تقاضا، </a:t>
            </a:r>
            <a:r>
              <a:rPr lang="fa-IR" dirty="0" smtClean="0">
                <a:cs typeface="B Nazanin" pitchFamily="2" charset="-78"/>
              </a:rPr>
              <a:t>به صورت </a:t>
            </a:r>
            <a:r>
              <a:rPr lang="fa-IR" dirty="0">
                <a:cs typeface="B Nazanin" pitchFamily="2" charset="-78"/>
              </a:rPr>
              <a:t>مکتوب پاسخ داده و حداکثر راهنمایی را در چارچوب </a:t>
            </a:r>
            <a:r>
              <a:rPr lang="fa-IR" dirty="0" smtClean="0">
                <a:cs typeface="B Nazanin" pitchFamily="2" charset="-78"/>
              </a:rPr>
              <a:t>صلاحیت های خود ارائه </a:t>
            </a:r>
            <a:r>
              <a:rPr lang="fa-IR" dirty="0">
                <a:cs typeface="B Nazanin" pitchFamily="2" charset="-78"/>
              </a:rPr>
              <a:t>نمایند</a:t>
            </a:r>
            <a:r>
              <a:rPr lang="fa-IR" dirty="0" smtClean="0">
                <a:cs typeface="B Nazanin" pitchFamily="2" charset="-78"/>
              </a:rPr>
              <a:t>.</a:t>
            </a:r>
          </a:p>
          <a:p>
            <a:pPr algn="just" rtl="1"/>
            <a:r>
              <a:rPr lang="fa-IR" b="1" dirty="0">
                <a:cs typeface="B Nazanin" pitchFamily="2" charset="-78"/>
              </a:rPr>
              <a:t>ماده 24- </a:t>
            </a:r>
            <a:r>
              <a:rPr lang="fa-IR" dirty="0">
                <a:cs typeface="B Nazanin" pitchFamily="2" charset="-78"/>
              </a:rPr>
              <a:t>حق شهروندان است که از </a:t>
            </a:r>
            <a:r>
              <a:rPr lang="fa-IR" dirty="0" smtClean="0">
                <a:cs typeface="B Nazanin" pitchFamily="2" charset="-78"/>
              </a:rPr>
              <a:t>دولتی </a:t>
            </a:r>
            <a:r>
              <a:rPr lang="fa-IR" dirty="0">
                <a:cs typeface="B Nazanin" pitchFamily="2" charset="-78"/>
              </a:rPr>
              <a:t>برخوردار باشند که متعهد به رعایت اخلاق حسنه، </a:t>
            </a:r>
            <a:r>
              <a:rPr lang="fa-IR" dirty="0" smtClean="0">
                <a:cs typeface="B Nazanin" pitchFamily="2" charset="-78"/>
              </a:rPr>
              <a:t>راستگویی، درستکاری</a:t>
            </a:r>
            <a:r>
              <a:rPr lang="fa-IR" dirty="0">
                <a:cs typeface="B Nazanin" pitchFamily="2" charset="-78"/>
              </a:rPr>
              <a:t>، امانتداری، مشورت، حفظ </a:t>
            </a:r>
            <a:r>
              <a:rPr lang="fa-IR" dirty="0" smtClean="0">
                <a:cs typeface="B Nazanin" pitchFamily="2" charset="-78"/>
              </a:rPr>
              <a:t>بیت المال</a:t>
            </a:r>
            <a:r>
              <a:rPr lang="fa-IR" dirty="0">
                <a:cs typeface="B Nazanin" pitchFamily="2" charset="-78"/>
              </a:rPr>
              <a:t>، رعایت </a:t>
            </a:r>
            <a:r>
              <a:rPr lang="fa-IR" dirty="0" smtClean="0">
                <a:cs typeface="B Nazanin" pitchFamily="2" charset="-78"/>
              </a:rPr>
              <a:t>حق الناس</a:t>
            </a:r>
            <a:r>
              <a:rPr lang="fa-IR" dirty="0">
                <a:cs typeface="B Nazanin" pitchFamily="2" charset="-78"/>
              </a:rPr>
              <a:t>، توجه به وجدان و افکار عمومی، اعتدال </a:t>
            </a:r>
            <a:r>
              <a:rPr lang="fa-IR" dirty="0" smtClean="0">
                <a:cs typeface="B Nazanin" pitchFamily="2" charset="-78"/>
              </a:rPr>
              <a:t>و تدبیر </a:t>
            </a:r>
            <a:r>
              <a:rPr lang="fa-IR" dirty="0">
                <a:cs typeface="B Nazanin" pitchFamily="2" charset="-78"/>
              </a:rPr>
              <a:t>و پرهیز از تندروی، شتابزدگی، خودسری، فریبکاری، مخفیکاری و دستکاری در اطلاعات و </a:t>
            </a:r>
            <a:r>
              <a:rPr lang="fa-IR" dirty="0" smtClean="0">
                <a:cs typeface="B Nazanin" pitchFamily="2" charset="-78"/>
              </a:rPr>
              <a:t>پذیرفتن مسئولیت </a:t>
            </a:r>
            <a:r>
              <a:rPr lang="fa-IR" dirty="0">
                <a:cs typeface="B Nazanin" pitchFamily="2" charset="-78"/>
              </a:rPr>
              <a:t>تصمیمات و اقدامات خود، عذرخواهی از مردم در قبال خطاها، استقبال از نظرات مخالفین و منتقدین </a:t>
            </a:r>
            <a:r>
              <a:rPr lang="fa-IR" dirty="0" smtClean="0">
                <a:cs typeface="B Nazanin" pitchFamily="2" charset="-78"/>
              </a:rPr>
              <a:t>و نصب </a:t>
            </a:r>
            <a:r>
              <a:rPr lang="fa-IR" dirty="0">
                <a:cs typeface="B Nazanin" pitchFamily="2" charset="-78"/>
              </a:rPr>
              <a:t>و عزل بر مبنای شایستگی و توانایی افراد باشد.</a:t>
            </a:r>
            <a:endParaRPr lang="en-US" dirty="0">
              <a:cs typeface="B Nazanin" pitchFamily="2" charset="-78"/>
            </a:endParaRPr>
          </a:p>
        </p:txBody>
      </p:sp>
      <p:sp>
        <p:nvSpPr>
          <p:cNvPr id="4" name="Footer Placeholder 3"/>
          <p:cNvSpPr>
            <a:spLocks noGrp="1"/>
          </p:cNvSpPr>
          <p:nvPr>
            <p:ph type="ftr" sz="quarter" idx="11"/>
          </p:nvPr>
        </p:nvSpPr>
        <p:spPr/>
        <p:txBody>
          <a:bodyPr/>
          <a:lstStyle/>
          <a:p>
            <a:r>
              <a:rPr lang="fa-IR" smtClean="0"/>
              <a:t>صیانت از حقوق شهروندی در نظام اداری</a:t>
            </a:r>
            <a:endParaRPr lang="en-US"/>
          </a:p>
        </p:txBody>
      </p:sp>
      <p:sp>
        <p:nvSpPr>
          <p:cNvPr id="5" name="Slide Number Placeholder 4"/>
          <p:cNvSpPr>
            <a:spLocks noGrp="1"/>
          </p:cNvSpPr>
          <p:nvPr>
            <p:ph type="sldNum" sz="quarter" idx="12"/>
          </p:nvPr>
        </p:nvSpPr>
        <p:spPr>
          <a:xfrm>
            <a:off x="7596336" y="6309320"/>
            <a:ext cx="762000" cy="365125"/>
          </a:xfrm>
        </p:spPr>
        <p:txBody>
          <a:bodyPr/>
          <a:lstStyle/>
          <a:p>
            <a:fld id="{36633FBD-E5C5-4706-B188-57FBEE228433}" type="slidenum">
              <a:rPr lang="en-US" smtClean="0"/>
              <a:pPr/>
              <a:t>15</a:t>
            </a:fld>
            <a:endParaRPr lang="en-US" dirty="0"/>
          </a:p>
        </p:txBody>
      </p:sp>
    </p:spTree>
    <p:extLst>
      <p:ext uri="{BB962C8B-B14F-4D97-AF65-F5344CB8AC3E}">
        <p14:creationId xmlns:p14="http://schemas.microsoft.com/office/powerpoint/2010/main" val="1935366265"/>
      </p:ext>
    </p:extLst>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476672"/>
            <a:ext cx="7543800" cy="5616624"/>
          </a:xfrm>
        </p:spPr>
        <p:txBody>
          <a:bodyPr/>
          <a:lstStyle/>
          <a:p>
            <a:pPr marL="0" indent="0" algn="just" rtl="1">
              <a:buNone/>
            </a:pPr>
            <a:r>
              <a:rPr lang="fa-IR" dirty="0" smtClean="0">
                <a:solidFill>
                  <a:srgbClr val="AC0000"/>
                </a:solidFill>
                <a:effectLst>
                  <a:outerShdw blurRad="38100" dist="38100" dir="2700000" algn="tl">
                    <a:srgbClr val="000000">
                      <a:alpha val="43137"/>
                    </a:srgbClr>
                  </a:outerShdw>
                </a:effectLst>
                <a:cs typeface="B Titr" pitchFamily="2" charset="-78"/>
              </a:rPr>
              <a:t>ج- حق آزادی اندیشه و بیان</a:t>
            </a:r>
          </a:p>
          <a:p>
            <a:pPr algn="just" rtl="1"/>
            <a:r>
              <a:rPr lang="fa-IR" b="1" dirty="0" smtClean="0">
                <a:solidFill>
                  <a:schemeClr val="tx1"/>
                </a:solidFill>
                <a:cs typeface="B Nazanin" pitchFamily="2" charset="-78"/>
              </a:rPr>
              <a:t>ماده </a:t>
            </a:r>
            <a:r>
              <a:rPr lang="fa-IR" b="1" dirty="0">
                <a:solidFill>
                  <a:schemeClr val="tx1"/>
                </a:solidFill>
                <a:cs typeface="B Nazanin" pitchFamily="2" charset="-78"/>
              </a:rPr>
              <a:t>25- </a:t>
            </a:r>
            <a:r>
              <a:rPr lang="fa-IR" dirty="0">
                <a:solidFill>
                  <a:schemeClr val="tx1"/>
                </a:solidFill>
                <a:cs typeface="B Nazanin" pitchFamily="2" charset="-78"/>
              </a:rPr>
              <a:t>شهروندان از حق آزادی اندیشه برخوردارند. </a:t>
            </a:r>
            <a:r>
              <a:rPr lang="fa-IR" sz="2200" dirty="0">
                <a:solidFill>
                  <a:schemeClr val="tx1"/>
                </a:solidFill>
                <a:cs typeface="B Titr" pitchFamily="2" charset="-78"/>
              </a:rPr>
              <a:t>تفتیش عقاید ممنوع است</a:t>
            </a:r>
            <a:r>
              <a:rPr lang="fa-IR" dirty="0">
                <a:solidFill>
                  <a:schemeClr val="tx1"/>
                </a:solidFill>
                <a:cs typeface="B Nazanin" pitchFamily="2" charset="-78"/>
              </a:rPr>
              <a:t> و هیچکس را </a:t>
            </a:r>
            <a:r>
              <a:rPr lang="fa-IR" dirty="0" smtClean="0">
                <a:solidFill>
                  <a:schemeClr val="tx1"/>
                </a:solidFill>
                <a:cs typeface="B Nazanin" pitchFamily="2" charset="-78"/>
              </a:rPr>
              <a:t>نمی توان به صرف داشتن عقیده ای </a:t>
            </a:r>
            <a:r>
              <a:rPr lang="fa-IR" dirty="0">
                <a:solidFill>
                  <a:schemeClr val="tx1"/>
                </a:solidFill>
                <a:cs typeface="B Nazanin" pitchFamily="2" charset="-78"/>
              </a:rPr>
              <a:t>مورد تعرض و مؤاخذه قرارداد</a:t>
            </a:r>
            <a:r>
              <a:rPr lang="fa-IR" dirty="0" smtClean="0">
                <a:solidFill>
                  <a:schemeClr val="tx1"/>
                </a:solidFill>
                <a:cs typeface="B Nazanin" pitchFamily="2" charset="-78"/>
              </a:rPr>
              <a:t>.</a:t>
            </a:r>
          </a:p>
          <a:p>
            <a:pPr algn="just" rtl="1"/>
            <a:r>
              <a:rPr lang="fa-IR" b="1" dirty="0" smtClean="0">
                <a:solidFill>
                  <a:schemeClr val="tx1"/>
                </a:solidFill>
                <a:cs typeface="B Nazanin" pitchFamily="2" charset="-78"/>
              </a:rPr>
              <a:t>ماده </a:t>
            </a:r>
            <a:r>
              <a:rPr lang="fa-IR" b="1" dirty="0">
                <a:solidFill>
                  <a:schemeClr val="tx1"/>
                </a:solidFill>
                <a:cs typeface="B Nazanin" pitchFamily="2" charset="-78"/>
              </a:rPr>
              <a:t>26- </a:t>
            </a:r>
            <a:r>
              <a:rPr lang="fa-IR" dirty="0">
                <a:solidFill>
                  <a:schemeClr val="tx1"/>
                </a:solidFill>
                <a:cs typeface="B Nazanin" pitchFamily="2" charset="-78"/>
              </a:rPr>
              <a:t>هر شهروندی از </a:t>
            </a:r>
            <a:r>
              <a:rPr lang="fa-IR" sz="2200" dirty="0">
                <a:solidFill>
                  <a:schemeClr val="tx1"/>
                </a:solidFill>
                <a:cs typeface="B Titr" pitchFamily="2" charset="-78"/>
              </a:rPr>
              <a:t>حق آزادی بیان برخوردار است. </a:t>
            </a:r>
            <a:r>
              <a:rPr lang="fa-IR" dirty="0">
                <a:solidFill>
                  <a:schemeClr val="tx1"/>
                </a:solidFill>
                <a:cs typeface="B Nazanin" pitchFamily="2" charset="-78"/>
              </a:rPr>
              <a:t>این حق باید در چارچوب حدود مقرر در قانون اعمال </a:t>
            </a:r>
            <a:r>
              <a:rPr lang="fa-IR" dirty="0" smtClean="0">
                <a:solidFill>
                  <a:schemeClr val="tx1"/>
                </a:solidFill>
                <a:cs typeface="B Nazanin" pitchFamily="2" charset="-78"/>
              </a:rPr>
              <a:t>شود. شهروندان </a:t>
            </a:r>
            <a:r>
              <a:rPr lang="fa-IR" dirty="0">
                <a:solidFill>
                  <a:schemeClr val="tx1"/>
                </a:solidFill>
                <a:cs typeface="B Nazanin" pitchFamily="2" charset="-78"/>
              </a:rPr>
              <a:t>حق دارند نظرات و اطلاعات راجع به موضوعات مختلف را با استفاده از وسایل ارتباطی، آزادانه </a:t>
            </a:r>
            <a:r>
              <a:rPr lang="fa-IR" dirty="0" smtClean="0">
                <a:solidFill>
                  <a:schemeClr val="tx1"/>
                </a:solidFill>
                <a:cs typeface="B Nazanin" pitchFamily="2" charset="-78"/>
              </a:rPr>
              <a:t>جستجو، دریافت </a:t>
            </a:r>
            <a:r>
              <a:rPr lang="fa-IR" dirty="0">
                <a:solidFill>
                  <a:schemeClr val="tx1"/>
                </a:solidFill>
                <a:cs typeface="B Nazanin" pitchFamily="2" charset="-78"/>
              </a:rPr>
              <a:t>و منتشر کنند. دولت باید آزادی بیان را </a:t>
            </a:r>
            <a:r>
              <a:rPr lang="fa-IR" dirty="0" smtClean="0">
                <a:solidFill>
                  <a:schemeClr val="tx1"/>
                </a:solidFill>
                <a:cs typeface="B Nazanin" pitchFamily="2" charset="-78"/>
              </a:rPr>
              <a:t>به طور </a:t>
            </a:r>
            <a:r>
              <a:rPr lang="fa-IR" dirty="0">
                <a:solidFill>
                  <a:schemeClr val="tx1"/>
                </a:solidFill>
                <a:cs typeface="B Nazanin" pitchFamily="2" charset="-78"/>
              </a:rPr>
              <a:t>خاص در </a:t>
            </a:r>
            <a:r>
              <a:rPr lang="fa-IR" dirty="0" smtClean="0">
                <a:solidFill>
                  <a:schemeClr val="tx1"/>
                </a:solidFill>
                <a:cs typeface="B Nazanin" pitchFamily="2" charset="-78"/>
              </a:rPr>
              <a:t>عرصه های </a:t>
            </a:r>
            <a:r>
              <a:rPr lang="fa-IR" dirty="0">
                <a:solidFill>
                  <a:schemeClr val="tx1"/>
                </a:solidFill>
                <a:cs typeface="B Nazanin" pitchFamily="2" charset="-78"/>
              </a:rPr>
              <a:t>ارتباطات گروهی و اجتماعی و </a:t>
            </a:r>
            <a:r>
              <a:rPr lang="fa-IR" dirty="0" smtClean="0">
                <a:solidFill>
                  <a:schemeClr val="tx1"/>
                </a:solidFill>
                <a:cs typeface="B Nazanin" pitchFamily="2" charset="-78"/>
              </a:rPr>
              <a:t>فضای مجازی </a:t>
            </a:r>
            <a:r>
              <a:rPr lang="fa-IR" dirty="0">
                <a:solidFill>
                  <a:schemeClr val="tx1"/>
                </a:solidFill>
                <a:cs typeface="B Nazanin" pitchFamily="2" charset="-78"/>
              </a:rPr>
              <a:t>ازجمله روزنامه، مجله، کتاب، سینما، رادیو، تلویزیون و </a:t>
            </a:r>
            <a:r>
              <a:rPr lang="fa-IR" dirty="0" smtClean="0">
                <a:solidFill>
                  <a:schemeClr val="tx1"/>
                </a:solidFill>
                <a:cs typeface="B Nazanin" pitchFamily="2" charset="-78"/>
              </a:rPr>
              <a:t>شبکه های </a:t>
            </a:r>
            <a:r>
              <a:rPr lang="fa-IR" dirty="0">
                <a:solidFill>
                  <a:schemeClr val="tx1"/>
                </a:solidFill>
                <a:cs typeface="B Nazanin" pitchFamily="2" charset="-78"/>
              </a:rPr>
              <a:t>اجتماعی و مانند </a:t>
            </a:r>
            <a:r>
              <a:rPr lang="fa-IR" sz="2200" dirty="0" smtClean="0">
                <a:solidFill>
                  <a:schemeClr val="tx1"/>
                </a:solidFill>
                <a:cs typeface="B Titr" pitchFamily="2" charset="-78"/>
              </a:rPr>
              <a:t>این</a:t>
            </a:r>
            <a:r>
              <a:rPr lang="en-US" sz="2200" dirty="0" smtClean="0">
                <a:solidFill>
                  <a:schemeClr val="tx1"/>
                </a:solidFill>
                <a:cs typeface="B Titr" pitchFamily="2" charset="-78"/>
              </a:rPr>
              <a:t> </a:t>
            </a:r>
            <a:r>
              <a:rPr lang="fa-IR" sz="2200" dirty="0" smtClean="0">
                <a:solidFill>
                  <a:schemeClr val="tx1"/>
                </a:solidFill>
                <a:cs typeface="B Titr" pitchFamily="2" charset="-78"/>
              </a:rPr>
              <a:t>ها </a:t>
            </a:r>
            <a:r>
              <a:rPr lang="fa-IR" sz="2200" dirty="0">
                <a:solidFill>
                  <a:schemeClr val="tx1"/>
                </a:solidFill>
                <a:cs typeface="B Titr" pitchFamily="2" charset="-78"/>
              </a:rPr>
              <a:t>طبق </a:t>
            </a:r>
            <a:r>
              <a:rPr lang="fa-IR" sz="2200" dirty="0" smtClean="0">
                <a:solidFill>
                  <a:schemeClr val="tx1"/>
                </a:solidFill>
                <a:cs typeface="B Titr" pitchFamily="2" charset="-78"/>
              </a:rPr>
              <a:t>قوانین تضمین </a:t>
            </a:r>
            <a:r>
              <a:rPr lang="fa-IR" sz="2200" dirty="0">
                <a:solidFill>
                  <a:schemeClr val="tx1"/>
                </a:solidFill>
                <a:cs typeface="B Titr" pitchFamily="2" charset="-78"/>
              </a:rPr>
              <a:t>کند</a:t>
            </a:r>
            <a:r>
              <a:rPr lang="fa-IR" sz="2200" dirty="0" smtClean="0">
                <a:solidFill>
                  <a:schemeClr val="tx1"/>
                </a:solidFill>
                <a:cs typeface="B Titr" pitchFamily="2" charset="-78"/>
              </a:rPr>
              <a:t>.</a:t>
            </a:r>
          </a:p>
          <a:p>
            <a:pPr algn="just" rtl="1"/>
            <a:r>
              <a:rPr lang="fa-IR" b="1" dirty="0">
                <a:solidFill>
                  <a:schemeClr val="tx1"/>
                </a:solidFill>
                <a:cs typeface="B Nazanin" pitchFamily="2" charset="-78"/>
              </a:rPr>
              <a:t>ماده 27- </a:t>
            </a:r>
            <a:r>
              <a:rPr lang="fa-IR" dirty="0">
                <a:solidFill>
                  <a:schemeClr val="tx1"/>
                </a:solidFill>
                <a:cs typeface="B Nazanin" pitchFamily="2" charset="-78"/>
              </a:rPr>
              <a:t>شهروندان حق دارند اندیشه، خلاقیت و احساسِ خود را از طرق مختلف آفرینش فکری، ادبی و هنری </a:t>
            </a:r>
            <a:r>
              <a:rPr lang="fa-IR" dirty="0" smtClean="0">
                <a:solidFill>
                  <a:schemeClr val="tx1"/>
                </a:solidFill>
                <a:cs typeface="B Nazanin" pitchFamily="2" charset="-78"/>
              </a:rPr>
              <a:t>با </a:t>
            </a:r>
            <a:r>
              <a:rPr lang="fa-IR" sz="2200" dirty="0" smtClean="0">
                <a:solidFill>
                  <a:schemeClr val="tx1"/>
                </a:solidFill>
                <a:cs typeface="B Titr" pitchFamily="2" charset="-78"/>
              </a:rPr>
              <a:t>رعایت </a:t>
            </a:r>
            <a:r>
              <a:rPr lang="fa-IR" sz="2200" dirty="0">
                <a:solidFill>
                  <a:schemeClr val="tx1"/>
                </a:solidFill>
                <a:cs typeface="B Titr" pitchFamily="2" charset="-78"/>
              </a:rPr>
              <a:t>قوانین و حقوق دیگران بیان کنند.</a:t>
            </a:r>
            <a:endParaRPr lang="en-US" sz="2200" dirty="0">
              <a:solidFill>
                <a:schemeClr val="tx1"/>
              </a:solidFill>
              <a:cs typeface="B Titr" pitchFamily="2" charset="-78"/>
            </a:endParaRPr>
          </a:p>
        </p:txBody>
      </p:sp>
      <p:sp>
        <p:nvSpPr>
          <p:cNvPr id="4" name="Footer Placeholder 3"/>
          <p:cNvSpPr>
            <a:spLocks noGrp="1"/>
          </p:cNvSpPr>
          <p:nvPr>
            <p:ph type="ftr" sz="quarter" idx="11"/>
          </p:nvPr>
        </p:nvSpPr>
        <p:spPr/>
        <p:txBody>
          <a:bodyPr/>
          <a:lstStyle/>
          <a:p>
            <a:r>
              <a:rPr lang="fa-IR" smtClean="0"/>
              <a:t>صیانت از حقوق شهروندی در نظام اداری</a:t>
            </a:r>
            <a:endParaRPr lang="en-US"/>
          </a:p>
        </p:txBody>
      </p:sp>
      <p:sp>
        <p:nvSpPr>
          <p:cNvPr id="5" name="Slide Number Placeholder 4"/>
          <p:cNvSpPr>
            <a:spLocks noGrp="1"/>
          </p:cNvSpPr>
          <p:nvPr>
            <p:ph type="sldNum" sz="quarter" idx="12"/>
          </p:nvPr>
        </p:nvSpPr>
        <p:spPr>
          <a:xfrm>
            <a:off x="7596336" y="6309320"/>
            <a:ext cx="762000" cy="365125"/>
          </a:xfrm>
        </p:spPr>
        <p:txBody>
          <a:bodyPr/>
          <a:lstStyle/>
          <a:p>
            <a:fld id="{36633FBD-E5C5-4706-B188-57FBEE228433}" type="slidenum">
              <a:rPr lang="en-US" smtClean="0"/>
              <a:pPr/>
              <a:t>16</a:t>
            </a:fld>
            <a:endParaRPr lang="en-US" dirty="0"/>
          </a:p>
        </p:txBody>
      </p:sp>
    </p:spTree>
    <p:extLst>
      <p:ext uri="{BB962C8B-B14F-4D97-AF65-F5344CB8AC3E}">
        <p14:creationId xmlns:p14="http://schemas.microsoft.com/office/powerpoint/2010/main" val="30469855"/>
      </p:ext>
    </p:extLst>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476672"/>
            <a:ext cx="7543800" cy="5544616"/>
          </a:xfrm>
        </p:spPr>
        <p:txBody>
          <a:bodyPr/>
          <a:lstStyle/>
          <a:p>
            <a:pPr algn="just" rtl="1"/>
            <a:r>
              <a:rPr lang="fa-IR" b="1" dirty="0">
                <a:cs typeface="B Nazanin" pitchFamily="2" charset="-78"/>
              </a:rPr>
              <a:t>ماده 28- </a:t>
            </a:r>
            <a:r>
              <a:rPr lang="fa-IR" dirty="0">
                <a:cs typeface="B Nazanin" pitchFamily="2" charset="-78"/>
              </a:rPr>
              <a:t>شهروندان از حق نقد، ابراز نارضایتی، دعوت به خیر، نصیحت در مورد عملکرد حکومت و نهادهای </a:t>
            </a:r>
            <a:r>
              <a:rPr lang="fa-IR" dirty="0" smtClean="0">
                <a:cs typeface="B Nazanin" pitchFamily="2" charset="-78"/>
              </a:rPr>
              <a:t>عمومی برخوردارند</a:t>
            </a:r>
            <a:r>
              <a:rPr lang="fa-IR" dirty="0">
                <a:cs typeface="B Nazanin" pitchFamily="2" charset="-78"/>
              </a:rPr>
              <a:t>. </a:t>
            </a:r>
            <a:r>
              <a:rPr lang="fa-IR" sz="2200" dirty="0">
                <a:cs typeface="B Titr" pitchFamily="2" charset="-78"/>
              </a:rPr>
              <a:t>دولت موظف به ترویج و گسترش فرهنگ انتقادپذیری، تحمل و مداراست</a:t>
            </a:r>
            <a:r>
              <a:rPr lang="fa-IR" sz="2200" dirty="0" smtClean="0">
                <a:cs typeface="B Titr" pitchFamily="2" charset="-78"/>
              </a:rPr>
              <a:t>.</a:t>
            </a:r>
          </a:p>
          <a:p>
            <a:pPr algn="just" rtl="1"/>
            <a:r>
              <a:rPr lang="fa-IR" b="1" dirty="0" smtClean="0">
                <a:cs typeface="B Nazanin" pitchFamily="2" charset="-78"/>
              </a:rPr>
              <a:t>ماده </a:t>
            </a:r>
            <a:r>
              <a:rPr lang="fa-IR" b="1" dirty="0">
                <a:cs typeface="B Nazanin" pitchFamily="2" charset="-78"/>
              </a:rPr>
              <a:t>29-</a:t>
            </a:r>
            <a:r>
              <a:rPr lang="fa-IR" dirty="0">
                <a:cs typeface="B Nazanin" pitchFamily="2" charset="-78"/>
              </a:rPr>
              <a:t> دولت از آزادی، استقلال، تکثر و تنوع </a:t>
            </a:r>
            <a:r>
              <a:rPr lang="fa-IR" dirty="0" smtClean="0">
                <a:cs typeface="B Nazanin" pitchFamily="2" charset="-78"/>
              </a:rPr>
              <a:t>رسانه ها </a:t>
            </a:r>
            <a:r>
              <a:rPr lang="fa-IR" dirty="0">
                <a:cs typeface="B Nazanin" pitchFamily="2" charset="-78"/>
              </a:rPr>
              <a:t>در چارچوب قانون حمایت میکند. هیچ مقامی حق </a:t>
            </a:r>
            <a:r>
              <a:rPr lang="fa-IR" dirty="0" smtClean="0">
                <a:cs typeface="B Nazanin" pitchFamily="2" charset="-78"/>
              </a:rPr>
              <a:t>ندارد </a:t>
            </a:r>
            <a:r>
              <a:rPr lang="fa-IR" sz="2200" dirty="0" smtClean="0">
                <a:cs typeface="B Titr" pitchFamily="2" charset="-78"/>
              </a:rPr>
              <a:t>برخلاف </a:t>
            </a:r>
            <a:r>
              <a:rPr lang="fa-IR" sz="2200" dirty="0">
                <a:cs typeface="B Titr" pitchFamily="2" charset="-78"/>
              </a:rPr>
              <a:t>موازین قانونی برای انتشار یا عدم انتشار اطلاعات یا مطالب درصدد اعمال فشار بر مطبوعات و </a:t>
            </a:r>
            <a:r>
              <a:rPr lang="fa-IR" sz="2200" dirty="0" smtClean="0">
                <a:cs typeface="B Titr" pitchFamily="2" charset="-78"/>
              </a:rPr>
              <a:t>سایر رسانه ها </a:t>
            </a:r>
            <a:r>
              <a:rPr lang="fa-IR" sz="2200" dirty="0">
                <a:cs typeface="B Titr" pitchFamily="2" charset="-78"/>
              </a:rPr>
              <a:t>برآید یا به سانسور یا کنترل نشریات و سایر </a:t>
            </a:r>
            <a:r>
              <a:rPr lang="fa-IR" sz="2200" dirty="0" smtClean="0">
                <a:cs typeface="B Titr" pitchFamily="2" charset="-78"/>
              </a:rPr>
              <a:t>رسانه ها </a:t>
            </a:r>
            <a:r>
              <a:rPr lang="fa-IR" sz="2200" dirty="0">
                <a:cs typeface="B Titr" pitchFamily="2" charset="-78"/>
              </a:rPr>
              <a:t>مبادرت نماید</a:t>
            </a:r>
            <a:r>
              <a:rPr lang="fa-IR" sz="2200" dirty="0" smtClean="0">
                <a:cs typeface="B Titr" pitchFamily="2" charset="-78"/>
              </a:rPr>
              <a:t>.</a:t>
            </a:r>
          </a:p>
          <a:p>
            <a:pPr marL="0" indent="0" algn="just" rtl="1">
              <a:buNone/>
            </a:pPr>
            <a:r>
              <a:rPr lang="fa-IR" dirty="0" smtClean="0">
                <a:solidFill>
                  <a:srgbClr val="AC0000"/>
                </a:solidFill>
                <a:effectLst>
                  <a:outerShdw blurRad="38100" dist="38100" dir="2700000" algn="tl">
                    <a:srgbClr val="000000">
                      <a:alpha val="43137"/>
                    </a:srgbClr>
                  </a:outerShdw>
                </a:effectLst>
                <a:cs typeface="B Titr" pitchFamily="2" charset="-78"/>
              </a:rPr>
              <a:t>چ- حق دسترسی به اطلاعات</a:t>
            </a:r>
          </a:p>
          <a:p>
            <a:pPr algn="just" rtl="1"/>
            <a:r>
              <a:rPr lang="fa-IR" b="1" dirty="0" smtClean="0">
                <a:solidFill>
                  <a:schemeClr val="tx1"/>
                </a:solidFill>
                <a:cs typeface="B Nazanin" pitchFamily="2" charset="-78"/>
              </a:rPr>
              <a:t>ماده </a:t>
            </a:r>
            <a:r>
              <a:rPr lang="fa-IR" b="1" dirty="0">
                <a:solidFill>
                  <a:schemeClr val="tx1"/>
                </a:solidFill>
                <a:cs typeface="B Nazanin" pitchFamily="2" charset="-78"/>
              </a:rPr>
              <a:t>30</a:t>
            </a:r>
            <a:r>
              <a:rPr lang="fa-IR" dirty="0">
                <a:solidFill>
                  <a:schemeClr val="tx1"/>
                </a:solidFill>
                <a:cs typeface="B Nazanin" pitchFamily="2" charset="-78"/>
              </a:rPr>
              <a:t>- حق شهروندان است که به اطلاعات عمومی موجود در مؤسسات عمومی و مؤسسات خصوصی </a:t>
            </a:r>
            <a:r>
              <a:rPr lang="fa-IR" dirty="0" smtClean="0">
                <a:solidFill>
                  <a:schemeClr val="tx1"/>
                </a:solidFill>
                <a:cs typeface="B Nazanin" pitchFamily="2" charset="-78"/>
              </a:rPr>
              <a:t>ارائه دهنده خدمات </a:t>
            </a:r>
            <a:r>
              <a:rPr lang="fa-IR" dirty="0">
                <a:solidFill>
                  <a:schemeClr val="tx1"/>
                </a:solidFill>
                <a:cs typeface="B Nazanin" pitchFamily="2" charset="-78"/>
              </a:rPr>
              <a:t>عمومی دسترسی داشته باشند. همه </a:t>
            </a:r>
            <a:r>
              <a:rPr lang="fa-IR" dirty="0" smtClean="0">
                <a:solidFill>
                  <a:schemeClr val="tx1"/>
                </a:solidFill>
                <a:cs typeface="B Nazanin" pitchFamily="2" charset="-78"/>
              </a:rPr>
              <a:t>دستگاه ها </a:t>
            </a:r>
            <a:r>
              <a:rPr lang="fa-IR" dirty="0">
                <a:solidFill>
                  <a:schemeClr val="tx1"/>
                </a:solidFill>
                <a:cs typeface="B Nazanin" pitchFamily="2" charset="-78"/>
              </a:rPr>
              <a:t>و </a:t>
            </a:r>
            <a:r>
              <a:rPr lang="fa-IR" sz="2200" dirty="0">
                <a:solidFill>
                  <a:schemeClr val="tx1"/>
                </a:solidFill>
                <a:cs typeface="B Titr" pitchFamily="2" charset="-78"/>
              </a:rPr>
              <a:t>نهادها موظف به انتشار مستمر اطلاعات غیر </a:t>
            </a:r>
            <a:r>
              <a:rPr lang="fa-IR" sz="2200" dirty="0" smtClean="0">
                <a:solidFill>
                  <a:schemeClr val="tx1"/>
                </a:solidFill>
                <a:cs typeface="B Titr" pitchFamily="2" charset="-78"/>
              </a:rPr>
              <a:t>طبقه بندی شده و موردنیاز </a:t>
            </a:r>
            <a:r>
              <a:rPr lang="fa-IR" sz="2200" dirty="0">
                <a:solidFill>
                  <a:schemeClr val="tx1"/>
                </a:solidFill>
                <a:cs typeface="B Titr" pitchFamily="2" charset="-78"/>
              </a:rPr>
              <a:t>جامعه </a:t>
            </a:r>
            <a:r>
              <a:rPr lang="fa-IR" sz="2200" dirty="0" smtClean="0">
                <a:solidFill>
                  <a:schemeClr val="tx1"/>
                </a:solidFill>
                <a:cs typeface="B Titr" pitchFamily="2" charset="-78"/>
              </a:rPr>
              <a:t>می باشند</a:t>
            </a:r>
            <a:r>
              <a:rPr lang="fa-IR" sz="2200" dirty="0">
                <a:solidFill>
                  <a:schemeClr val="tx1"/>
                </a:solidFill>
                <a:cs typeface="B Titr" pitchFamily="2" charset="-78"/>
              </a:rPr>
              <a:t>.</a:t>
            </a:r>
            <a:endParaRPr lang="en-US" sz="2200" dirty="0">
              <a:solidFill>
                <a:schemeClr val="tx1"/>
              </a:solidFill>
              <a:cs typeface="B Titr" pitchFamily="2" charset="-78"/>
            </a:endParaRPr>
          </a:p>
        </p:txBody>
      </p:sp>
      <p:sp>
        <p:nvSpPr>
          <p:cNvPr id="4" name="Footer Placeholder 3"/>
          <p:cNvSpPr>
            <a:spLocks noGrp="1"/>
          </p:cNvSpPr>
          <p:nvPr>
            <p:ph type="ftr" sz="quarter" idx="11"/>
          </p:nvPr>
        </p:nvSpPr>
        <p:spPr/>
        <p:txBody>
          <a:bodyPr/>
          <a:lstStyle/>
          <a:p>
            <a:r>
              <a:rPr lang="fa-IR" smtClean="0"/>
              <a:t>صیانت از حقوق شهروندی در نظام اداری</a:t>
            </a:r>
            <a:endParaRPr lang="en-US"/>
          </a:p>
        </p:txBody>
      </p:sp>
      <p:sp>
        <p:nvSpPr>
          <p:cNvPr id="5" name="Slide Number Placeholder 4"/>
          <p:cNvSpPr>
            <a:spLocks noGrp="1"/>
          </p:cNvSpPr>
          <p:nvPr>
            <p:ph type="sldNum" sz="quarter" idx="12"/>
          </p:nvPr>
        </p:nvSpPr>
        <p:spPr>
          <a:xfrm>
            <a:off x="7596336" y="6309320"/>
            <a:ext cx="762000" cy="365125"/>
          </a:xfrm>
        </p:spPr>
        <p:txBody>
          <a:bodyPr/>
          <a:lstStyle/>
          <a:p>
            <a:fld id="{36633FBD-E5C5-4706-B188-57FBEE228433}" type="slidenum">
              <a:rPr lang="en-US" smtClean="0"/>
              <a:pPr/>
              <a:t>17</a:t>
            </a:fld>
            <a:endParaRPr lang="en-US" dirty="0"/>
          </a:p>
        </p:txBody>
      </p:sp>
    </p:spTree>
    <p:extLst>
      <p:ext uri="{BB962C8B-B14F-4D97-AF65-F5344CB8AC3E}">
        <p14:creationId xmlns:p14="http://schemas.microsoft.com/office/powerpoint/2010/main" val="4279246148"/>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476672"/>
            <a:ext cx="7543800" cy="5616624"/>
          </a:xfrm>
        </p:spPr>
        <p:txBody>
          <a:bodyPr>
            <a:normAutofit fontScale="92500"/>
          </a:bodyPr>
          <a:lstStyle/>
          <a:p>
            <a:pPr algn="just" rtl="1"/>
            <a:r>
              <a:rPr lang="fa-IR" b="1" dirty="0" smtClean="0">
                <a:cs typeface="B Nazanin" pitchFamily="2" charset="-78"/>
              </a:rPr>
              <a:t>ماده </a:t>
            </a:r>
            <a:r>
              <a:rPr lang="fa-IR" b="1" dirty="0">
                <a:cs typeface="B Nazanin" pitchFamily="2" charset="-78"/>
              </a:rPr>
              <a:t>31- </a:t>
            </a:r>
            <a:r>
              <a:rPr lang="fa-IR" dirty="0">
                <a:cs typeface="B Nazanin" pitchFamily="2" charset="-78"/>
              </a:rPr>
              <a:t>حق شهروندان است که به اطلاعات شخصی خود که توسط اشخاص و مؤسسات </a:t>
            </a:r>
            <a:r>
              <a:rPr lang="fa-IR" dirty="0" smtClean="0">
                <a:cs typeface="B Nazanin" pitchFamily="2" charset="-78"/>
              </a:rPr>
              <a:t>ارائه دهنده خدمات عمومی جمع آوری </a:t>
            </a:r>
            <a:r>
              <a:rPr lang="fa-IR" dirty="0">
                <a:cs typeface="B Nazanin" pitchFamily="2" charset="-78"/>
              </a:rPr>
              <a:t>و نگهداری </a:t>
            </a:r>
            <a:r>
              <a:rPr lang="fa-IR" dirty="0" smtClean="0">
                <a:cs typeface="B Nazanin" pitchFamily="2" charset="-78"/>
              </a:rPr>
              <a:t>می شود </a:t>
            </a:r>
            <a:r>
              <a:rPr lang="fa-IR" dirty="0">
                <a:cs typeface="B Nazanin" pitchFamily="2" charset="-78"/>
              </a:rPr>
              <a:t>دسترسی داشته باشند و در صورت مشاهده اشتباه، خواستار اصلاح </a:t>
            </a:r>
            <a:r>
              <a:rPr lang="fa-IR" dirty="0" smtClean="0">
                <a:cs typeface="B Nazanin" pitchFamily="2" charset="-78"/>
              </a:rPr>
              <a:t>این اطلاعات </a:t>
            </a:r>
            <a:r>
              <a:rPr lang="fa-IR" dirty="0">
                <a:cs typeface="B Nazanin" pitchFamily="2" charset="-78"/>
              </a:rPr>
              <a:t>گردند. اطلاعات خصوصی مربوط به افراد را </a:t>
            </a:r>
            <a:r>
              <a:rPr lang="fa-IR" dirty="0" smtClean="0">
                <a:cs typeface="B Nazanin" pitchFamily="2" charset="-78"/>
              </a:rPr>
              <a:t>نمی توان </a:t>
            </a:r>
            <a:r>
              <a:rPr lang="fa-IR" dirty="0">
                <a:cs typeface="B Nazanin" pitchFamily="2" charset="-78"/>
              </a:rPr>
              <a:t>در اختیار دیگران قرار داد، مگر </a:t>
            </a:r>
            <a:r>
              <a:rPr lang="fa-IR" dirty="0" smtClean="0">
                <a:cs typeface="B Nazanin" pitchFamily="2" charset="-78"/>
              </a:rPr>
              <a:t>به موجب </a:t>
            </a:r>
            <a:r>
              <a:rPr lang="fa-IR" dirty="0">
                <a:cs typeface="B Nazanin" pitchFamily="2" charset="-78"/>
              </a:rPr>
              <a:t>قانون یا </a:t>
            </a:r>
            <a:r>
              <a:rPr lang="fa-IR" dirty="0" smtClean="0">
                <a:cs typeface="B Nazanin" pitchFamily="2" charset="-78"/>
              </a:rPr>
              <a:t>با رضایت </a:t>
            </a:r>
            <a:r>
              <a:rPr lang="fa-IR" dirty="0">
                <a:cs typeface="B Nazanin" pitchFamily="2" charset="-78"/>
              </a:rPr>
              <a:t>خود افراد</a:t>
            </a:r>
            <a:r>
              <a:rPr lang="fa-IR" dirty="0" smtClean="0">
                <a:cs typeface="B Nazanin" pitchFamily="2" charset="-78"/>
              </a:rPr>
              <a:t>.</a:t>
            </a:r>
          </a:p>
          <a:p>
            <a:pPr algn="just" rtl="1"/>
            <a:r>
              <a:rPr lang="fa-IR" b="1" dirty="0">
                <a:cs typeface="B Nazanin" pitchFamily="2" charset="-78"/>
              </a:rPr>
              <a:t>ماده 32- </a:t>
            </a:r>
            <a:r>
              <a:rPr lang="fa-IR" dirty="0">
                <a:cs typeface="B Nazanin" pitchFamily="2" charset="-78"/>
              </a:rPr>
              <a:t>کودکان حق دارند به اطلاعات مناسب با سن خود دسترسی داشته باشند و نباید در معرض محتوای </a:t>
            </a:r>
            <a:r>
              <a:rPr lang="fa-IR" dirty="0" smtClean="0">
                <a:cs typeface="B Nazanin" pitchFamily="2" charset="-78"/>
              </a:rPr>
              <a:t>غیراخلاقی</a:t>
            </a:r>
            <a:r>
              <a:rPr lang="fa-IR" dirty="0">
                <a:cs typeface="B Nazanin" pitchFamily="2" charset="-78"/>
              </a:rPr>
              <a:t>، </a:t>
            </a:r>
            <a:r>
              <a:rPr lang="fa-IR" dirty="0" smtClean="0">
                <a:cs typeface="B Nazanin" pitchFamily="2" charset="-78"/>
              </a:rPr>
              <a:t>خشونت آمیز </a:t>
            </a:r>
            <a:r>
              <a:rPr lang="fa-IR" dirty="0">
                <a:cs typeface="B Nazanin" pitchFamily="2" charset="-78"/>
              </a:rPr>
              <a:t>یا هر نوع </a:t>
            </a:r>
            <a:r>
              <a:rPr lang="fa-IR" sz="2200" dirty="0">
                <a:cs typeface="B Titr" pitchFamily="2" charset="-78"/>
              </a:rPr>
              <a:t>محتوایی قرار گیرند که موجب غلبه ترس یا بروز آسیب جسمی یا روانی شود</a:t>
            </a:r>
            <a:r>
              <a:rPr lang="fa-IR" sz="2200" dirty="0" smtClean="0">
                <a:cs typeface="B Titr" pitchFamily="2" charset="-78"/>
              </a:rPr>
              <a:t>.</a:t>
            </a:r>
          </a:p>
          <a:p>
            <a:pPr marL="0" indent="0" algn="just" rtl="1">
              <a:buNone/>
            </a:pPr>
            <a:r>
              <a:rPr lang="fa-IR" sz="2200" dirty="0" smtClean="0">
                <a:solidFill>
                  <a:srgbClr val="AC0000"/>
                </a:solidFill>
                <a:effectLst>
                  <a:outerShdw blurRad="38100" dist="38100" dir="2700000" algn="tl">
                    <a:srgbClr val="000000">
                      <a:alpha val="43137"/>
                    </a:srgbClr>
                  </a:outerShdw>
                </a:effectLst>
                <a:cs typeface="B Titr" pitchFamily="2" charset="-78"/>
              </a:rPr>
              <a:t>ح- حق دسترسی به فضای مجازی</a:t>
            </a:r>
          </a:p>
          <a:p>
            <a:pPr algn="just" rtl="1"/>
            <a:r>
              <a:rPr lang="fa-IR" sz="2600" b="1" dirty="0" smtClean="0">
                <a:solidFill>
                  <a:schemeClr val="tx1"/>
                </a:solidFill>
                <a:cs typeface="B Nazanin" pitchFamily="2" charset="-78"/>
              </a:rPr>
              <a:t>ماده </a:t>
            </a:r>
            <a:r>
              <a:rPr lang="fa-IR" sz="2600" b="1" dirty="0">
                <a:solidFill>
                  <a:schemeClr val="tx1"/>
                </a:solidFill>
                <a:cs typeface="B Nazanin" pitchFamily="2" charset="-78"/>
              </a:rPr>
              <a:t>33- </a:t>
            </a:r>
            <a:r>
              <a:rPr lang="fa-IR" sz="2600" dirty="0">
                <a:solidFill>
                  <a:schemeClr val="tx1"/>
                </a:solidFill>
                <a:cs typeface="B Nazanin" pitchFamily="2" charset="-78"/>
              </a:rPr>
              <a:t>حق شهروندان است که آزادانه و بدون تبعیض از امکان دسترسی و برقراری ارتباط و کسب اطلاعات </a:t>
            </a:r>
            <a:r>
              <a:rPr lang="fa-IR" sz="2600" dirty="0" smtClean="0">
                <a:solidFill>
                  <a:schemeClr val="tx1"/>
                </a:solidFill>
                <a:cs typeface="B Nazanin" pitchFamily="2" charset="-78"/>
              </a:rPr>
              <a:t>و دانش </a:t>
            </a:r>
            <a:r>
              <a:rPr lang="fa-IR" sz="2600" dirty="0">
                <a:solidFill>
                  <a:schemeClr val="tx1"/>
                </a:solidFill>
                <a:cs typeface="B Nazanin" pitchFamily="2" charset="-78"/>
              </a:rPr>
              <a:t>در فضای مجازی </a:t>
            </a:r>
            <a:r>
              <a:rPr lang="fa-IR" sz="2600" dirty="0" smtClean="0">
                <a:solidFill>
                  <a:schemeClr val="tx1"/>
                </a:solidFill>
                <a:cs typeface="B Nazanin" pitchFamily="2" charset="-78"/>
              </a:rPr>
              <a:t>بهره مند </a:t>
            </a:r>
            <a:r>
              <a:rPr lang="fa-IR" sz="2600" dirty="0">
                <a:solidFill>
                  <a:schemeClr val="tx1"/>
                </a:solidFill>
                <a:cs typeface="B Nazanin" pitchFamily="2" charset="-78"/>
              </a:rPr>
              <a:t>شوند. این حق از جمله شامل احترام به تنوع فرهنگی، زبانی، </a:t>
            </a:r>
            <a:r>
              <a:rPr lang="fa-IR" sz="2600" dirty="0" smtClean="0">
                <a:solidFill>
                  <a:schemeClr val="tx1"/>
                </a:solidFill>
                <a:cs typeface="B Nazanin" pitchFamily="2" charset="-78"/>
              </a:rPr>
              <a:t>سنت ها </a:t>
            </a:r>
            <a:r>
              <a:rPr lang="fa-IR" sz="2600" dirty="0">
                <a:solidFill>
                  <a:schemeClr val="tx1"/>
                </a:solidFill>
                <a:cs typeface="B Nazanin" pitchFamily="2" charset="-78"/>
              </a:rPr>
              <a:t>و </a:t>
            </a:r>
            <a:r>
              <a:rPr lang="fa-IR" sz="2600" dirty="0" smtClean="0">
                <a:solidFill>
                  <a:schemeClr val="tx1"/>
                </a:solidFill>
                <a:cs typeface="B Nazanin" pitchFamily="2" charset="-78"/>
              </a:rPr>
              <a:t>باورهای مذهبی </a:t>
            </a:r>
            <a:r>
              <a:rPr lang="fa-IR" sz="2600" dirty="0">
                <a:solidFill>
                  <a:schemeClr val="tx1"/>
                </a:solidFill>
                <a:cs typeface="B Nazanin" pitchFamily="2" charset="-78"/>
              </a:rPr>
              <a:t>و مراعات موازین اخلاقی در فضای مجازی است. </a:t>
            </a:r>
            <a:r>
              <a:rPr lang="fa-IR" dirty="0">
                <a:solidFill>
                  <a:schemeClr val="tx1"/>
                </a:solidFill>
                <a:cs typeface="B Titr" pitchFamily="2" charset="-78"/>
              </a:rPr>
              <a:t>ایجاد هرگونه محدودیت </a:t>
            </a:r>
            <a:r>
              <a:rPr lang="fa-IR" dirty="0" smtClean="0">
                <a:solidFill>
                  <a:schemeClr val="tx1"/>
                </a:solidFill>
                <a:cs typeface="B Titr" pitchFamily="2" charset="-78"/>
              </a:rPr>
              <a:t>(مانند </a:t>
            </a:r>
            <a:r>
              <a:rPr lang="fa-IR" dirty="0">
                <a:solidFill>
                  <a:schemeClr val="tx1"/>
                </a:solidFill>
                <a:cs typeface="B Titr" pitchFamily="2" charset="-78"/>
              </a:rPr>
              <a:t>فیلترینگ، </a:t>
            </a:r>
            <a:r>
              <a:rPr lang="fa-IR" dirty="0" smtClean="0">
                <a:solidFill>
                  <a:schemeClr val="tx1"/>
                </a:solidFill>
                <a:cs typeface="B Titr" pitchFamily="2" charset="-78"/>
              </a:rPr>
              <a:t>پارازیت، کاهش </a:t>
            </a:r>
            <a:r>
              <a:rPr lang="fa-IR" dirty="0">
                <a:solidFill>
                  <a:schemeClr val="tx1"/>
                </a:solidFill>
                <a:cs typeface="B Titr" pitchFamily="2" charset="-78"/>
              </a:rPr>
              <a:t>سرعت یا قطعی </a:t>
            </a:r>
            <a:r>
              <a:rPr lang="fa-IR" dirty="0" smtClean="0">
                <a:solidFill>
                  <a:schemeClr val="tx1"/>
                </a:solidFill>
                <a:cs typeface="B Titr" pitchFamily="2" charset="-78"/>
              </a:rPr>
              <a:t>شبکه) بدون </a:t>
            </a:r>
            <a:r>
              <a:rPr lang="fa-IR" dirty="0">
                <a:solidFill>
                  <a:schemeClr val="tx1"/>
                </a:solidFill>
                <a:cs typeface="B Titr" pitchFamily="2" charset="-78"/>
              </a:rPr>
              <a:t>مستند قانونی صریح ممنوع است.</a:t>
            </a:r>
            <a:endParaRPr lang="en-US" dirty="0">
              <a:solidFill>
                <a:schemeClr val="tx1"/>
              </a:solidFill>
              <a:cs typeface="B Titr" pitchFamily="2" charset="-78"/>
            </a:endParaRPr>
          </a:p>
        </p:txBody>
      </p:sp>
      <p:sp>
        <p:nvSpPr>
          <p:cNvPr id="4" name="Footer Placeholder 3"/>
          <p:cNvSpPr>
            <a:spLocks noGrp="1"/>
          </p:cNvSpPr>
          <p:nvPr>
            <p:ph type="ftr" sz="quarter" idx="11"/>
          </p:nvPr>
        </p:nvSpPr>
        <p:spPr/>
        <p:txBody>
          <a:bodyPr/>
          <a:lstStyle/>
          <a:p>
            <a:r>
              <a:rPr lang="fa-IR" smtClean="0"/>
              <a:t>صیانت از حقوق شهروندی در نظام اداری</a:t>
            </a:r>
            <a:endParaRPr lang="en-US"/>
          </a:p>
        </p:txBody>
      </p:sp>
      <p:sp>
        <p:nvSpPr>
          <p:cNvPr id="5" name="Slide Number Placeholder 4"/>
          <p:cNvSpPr>
            <a:spLocks noGrp="1"/>
          </p:cNvSpPr>
          <p:nvPr>
            <p:ph type="sldNum" sz="quarter" idx="12"/>
          </p:nvPr>
        </p:nvSpPr>
        <p:spPr>
          <a:xfrm>
            <a:off x="7596336" y="6309320"/>
            <a:ext cx="762000" cy="365125"/>
          </a:xfrm>
        </p:spPr>
        <p:txBody>
          <a:bodyPr/>
          <a:lstStyle/>
          <a:p>
            <a:fld id="{36633FBD-E5C5-4706-B188-57FBEE228433}" type="slidenum">
              <a:rPr lang="en-US" smtClean="0"/>
              <a:pPr/>
              <a:t>18</a:t>
            </a:fld>
            <a:endParaRPr lang="en-US" dirty="0"/>
          </a:p>
        </p:txBody>
      </p:sp>
    </p:spTree>
    <p:extLst>
      <p:ext uri="{BB962C8B-B14F-4D97-AF65-F5344CB8AC3E}">
        <p14:creationId xmlns:p14="http://schemas.microsoft.com/office/powerpoint/2010/main" val="150547511"/>
      </p:ext>
    </p:extLst>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476672"/>
            <a:ext cx="7543800" cy="5616624"/>
          </a:xfrm>
        </p:spPr>
        <p:txBody>
          <a:bodyPr>
            <a:normAutofit/>
          </a:bodyPr>
          <a:lstStyle/>
          <a:p>
            <a:pPr algn="just" rtl="1"/>
            <a:r>
              <a:rPr lang="fa-IR" b="1" dirty="0">
                <a:cs typeface="B Nazanin" pitchFamily="2" charset="-78"/>
              </a:rPr>
              <a:t>ماده 34- </a:t>
            </a:r>
            <a:r>
              <a:rPr lang="fa-IR" dirty="0">
                <a:cs typeface="B Nazanin" pitchFamily="2" charset="-78"/>
              </a:rPr>
              <a:t>حق شهروندان است که از </a:t>
            </a:r>
            <a:r>
              <a:rPr lang="fa-IR" sz="2200" dirty="0">
                <a:cs typeface="B Titr" pitchFamily="2" charset="-78"/>
              </a:rPr>
              <a:t>مزایای دولت الکترونیک و تجارت الکترونیک،</a:t>
            </a:r>
            <a:r>
              <a:rPr lang="fa-IR" dirty="0">
                <a:cs typeface="B Nazanin" pitchFamily="2" charset="-78"/>
              </a:rPr>
              <a:t> </a:t>
            </a:r>
            <a:r>
              <a:rPr lang="fa-IR" dirty="0" smtClean="0">
                <a:cs typeface="B Nazanin" pitchFamily="2" charset="-78"/>
              </a:rPr>
              <a:t>فرصت های </a:t>
            </a:r>
            <a:r>
              <a:rPr lang="fa-IR" dirty="0">
                <a:cs typeface="B Nazanin" pitchFamily="2" charset="-78"/>
              </a:rPr>
              <a:t>آموزشی </a:t>
            </a:r>
            <a:r>
              <a:rPr lang="fa-IR" dirty="0" smtClean="0">
                <a:cs typeface="B Nazanin" pitchFamily="2" charset="-78"/>
              </a:rPr>
              <a:t>و توانمندسازی </a:t>
            </a:r>
            <a:r>
              <a:rPr lang="fa-IR" dirty="0">
                <a:cs typeface="B Nazanin" pitchFamily="2" charset="-78"/>
              </a:rPr>
              <a:t>کاربران به صورت </a:t>
            </a:r>
            <a:r>
              <a:rPr lang="fa-IR" sz="2200" dirty="0">
                <a:cs typeface="B Titr" pitchFamily="2" charset="-78"/>
              </a:rPr>
              <a:t>غیر </a:t>
            </a:r>
            <a:r>
              <a:rPr lang="fa-IR" sz="2200" dirty="0" smtClean="0">
                <a:cs typeface="B Titr" pitchFamily="2" charset="-78"/>
              </a:rPr>
              <a:t>تبعیض آمیز </a:t>
            </a:r>
            <a:r>
              <a:rPr lang="fa-IR" sz="2200" dirty="0">
                <a:cs typeface="B Titr" pitchFamily="2" charset="-78"/>
              </a:rPr>
              <a:t>برخوردار شوند</a:t>
            </a:r>
            <a:r>
              <a:rPr lang="fa-IR" sz="2200" dirty="0" smtClean="0">
                <a:cs typeface="B Titr" pitchFamily="2" charset="-78"/>
              </a:rPr>
              <a:t>.</a:t>
            </a:r>
          </a:p>
          <a:p>
            <a:pPr algn="just" rtl="1"/>
            <a:r>
              <a:rPr lang="fa-IR" b="1" dirty="0" smtClean="0">
                <a:cs typeface="B Nazanin" pitchFamily="2" charset="-78"/>
              </a:rPr>
              <a:t>ماده </a:t>
            </a:r>
            <a:r>
              <a:rPr lang="fa-IR" b="1" dirty="0">
                <a:cs typeface="B Nazanin" pitchFamily="2" charset="-78"/>
              </a:rPr>
              <a:t>35- </a:t>
            </a:r>
            <a:r>
              <a:rPr lang="fa-IR" dirty="0">
                <a:cs typeface="B Nazanin" pitchFamily="2" charset="-78"/>
              </a:rPr>
              <a:t>حق شهروندان است که از امنیت سایبری و </a:t>
            </a:r>
            <a:r>
              <a:rPr lang="fa-IR" dirty="0" smtClean="0">
                <a:cs typeface="B Nazanin" pitchFamily="2" charset="-78"/>
              </a:rPr>
              <a:t>فناوری های </a:t>
            </a:r>
            <a:r>
              <a:rPr lang="fa-IR" dirty="0">
                <a:cs typeface="B Nazanin" pitchFamily="2" charset="-78"/>
              </a:rPr>
              <a:t>ارتباطی و </a:t>
            </a:r>
            <a:r>
              <a:rPr lang="fa-IR" dirty="0" smtClean="0">
                <a:cs typeface="B Nazanin" pitchFamily="2" charset="-78"/>
              </a:rPr>
              <a:t>اطلاع رسانی</a:t>
            </a:r>
            <a:r>
              <a:rPr lang="fa-IR" dirty="0">
                <a:cs typeface="B Nazanin" pitchFamily="2" charset="-78"/>
              </a:rPr>
              <a:t>، حفاظت از </a:t>
            </a:r>
            <a:r>
              <a:rPr lang="fa-IR" dirty="0" smtClean="0">
                <a:cs typeface="B Nazanin" pitchFamily="2" charset="-78"/>
              </a:rPr>
              <a:t>داده های شخصی </a:t>
            </a:r>
            <a:r>
              <a:rPr lang="fa-IR" dirty="0">
                <a:cs typeface="B Nazanin" pitchFamily="2" charset="-78"/>
              </a:rPr>
              <a:t>و حریم خصوصی برخوردار باشند</a:t>
            </a:r>
            <a:r>
              <a:rPr lang="fa-IR" dirty="0" smtClean="0">
                <a:cs typeface="B Nazanin" pitchFamily="2" charset="-78"/>
              </a:rPr>
              <a:t>.</a:t>
            </a:r>
          </a:p>
          <a:p>
            <a:pPr marL="0" indent="0" algn="just" rtl="1">
              <a:buNone/>
            </a:pPr>
            <a:r>
              <a:rPr lang="fa-IR" dirty="0" smtClean="0">
                <a:solidFill>
                  <a:srgbClr val="AC0000"/>
                </a:solidFill>
                <a:effectLst>
                  <a:outerShdw blurRad="38100" dist="38100" dir="2700000" algn="tl">
                    <a:srgbClr val="000000">
                      <a:alpha val="43137"/>
                    </a:srgbClr>
                  </a:outerShdw>
                </a:effectLst>
                <a:cs typeface="B Titr" pitchFamily="2" charset="-78"/>
              </a:rPr>
              <a:t>خ- حق حریم خصوصی</a:t>
            </a:r>
          </a:p>
          <a:p>
            <a:pPr algn="just" rtl="1"/>
            <a:r>
              <a:rPr lang="fa-IR" dirty="0">
                <a:solidFill>
                  <a:schemeClr val="tx1"/>
                </a:solidFill>
                <a:cs typeface="B Nazanin" pitchFamily="2" charset="-78"/>
              </a:rPr>
              <a:t>ماده </a:t>
            </a:r>
            <a:r>
              <a:rPr lang="fa-IR" dirty="0" smtClean="0">
                <a:solidFill>
                  <a:schemeClr val="tx1"/>
                </a:solidFill>
                <a:cs typeface="B Nazanin" pitchFamily="2" charset="-78"/>
              </a:rPr>
              <a:t>36- حق </a:t>
            </a:r>
            <a:r>
              <a:rPr lang="fa-IR" dirty="0">
                <a:solidFill>
                  <a:schemeClr val="tx1"/>
                </a:solidFill>
                <a:cs typeface="B Nazanin" pitchFamily="2" charset="-78"/>
              </a:rPr>
              <a:t>هر شهروند است که حریم خصوصی او محترم شناخته شود. </a:t>
            </a:r>
            <a:r>
              <a:rPr lang="fa-IR" sz="2200" dirty="0">
                <a:solidFill>
                  <a:schemeClr val="tx1"/>
                </a:solidFill>
                <a:cs typeface="B Titr" pitchFamily="2" charset="-78"/>
              </a:rPr>
              <a:t>محل سکونت، اماکن و اشیاء خصوصی </a:t>
            </a:r>
            <a:r>
              <a:rPr lang="fa-IR" sz="2200" dirty="0" smtClean="0">
                <a:solidFill>
                  <a:schemeClr val="tx1"/>
                </a:solidFill>
                <a:cs typeface="B Titr" pitchFamily="2" charset="-78"/>
              </a:rPr>
              <a:t>و وسایل </a:t>
            </a:r>
            <a:r>
              <a:rPr lang="fa-IR" sz="2200" dirty="0">
                <a:solidFill>
                  <a:schemeClr val="tx1"/>
                </a:solidFill>
                <a:cs typeface="B Titr" pitchFamily="2" charset="-78"/>
              </a:rPr>
              <a:t>نقلیه شخصی از تفتیش و بازرسی مصون است، مگر به حکم قانون. </a:t>
            </a:r>
            <a:endParaRPr lang="fa-IR" sz="2200" dirty="0" smtClean="0">
              <a:solidFill>
                <a:schemeClr val="tx1"/>
              </a:solidFill>
              <a:cs typeface="B Titr" pitchFamily="2" charset="-78"/>
            </a:endParaRPr>
          </a:p>
          <a:p>
            <a:pPr algn="just" rtl="1"/>
            <a:r>
              <a:rPr lang="fa-IR" b="1" dirty="0" smtClean="0">
                <a:solidFill>
                  <a:schemeClr val="tx1"/>
                </a:solidFill>
                <a:cs typeface="B Nazanin" pitchFamily="2" charset="-78"/>
              </a:rPr>
              <a:t>ماده </a:t>
            </a:r>
            <a:r>
              <a:rPr lang="fa-IR" b="1" dirty="0">
                <a:solidFill>
                  <a:schemeClr val="tx1"/>
                </a:solidFill>
                <a:cs typeface="B Nazanin" pitchFamily="2" charset="-78"/>
              </a:rPr>
              <a:t>37-</a:t>
            </a:r>
            <a:r>
              <a:rPr lang="fa-IR" dirty="0">
                <a:solidFill>
                  <a:schemeClr val="tx1"/>
                </a:solidFill>
                <a:cs typeface="B Nazanin" pitchFamily="2" charset="-78"/>
              </a:rPr>
              <a:t> تفتیش، گردآوری، پردازش، بهکارگیری و افشای نامهها اعم از الکترونیکی و غیر الکترونیکی، اطلاعات </a:t>
            </a:r>
            <a:r>
              <a:rPr lang="fa-IR" dirty="0" smtClean="0">
                <a:solidFill>
                  <a:schemeClr val="tx1"/>
                </a:solidFill>
                <a:cs typeface="B Nazanin" pitchFamily="2" charset="-78"/>
              </a:rPr>
              <a:t>و دادههای </a:t>
            </a:r>
            <a:r>
              <a:rPr lang="fa-IR" dirty="0">
                <a:solidFill>
                  <a:schemeClr val="tx1"/>
                </a:solidFill>
                <a:cs typeface="B Nazanin" pitchFamily="2" charset="-78"/>
              </a:rPr>
              <a:t>شخصی و نیز سایر مراسلات پستی و ارتباطات از راه دور نظیر ارتباطات تلفنی، نمابر، بیسیم و </a:t>
            </a:r>
            <a:r>
              <a:rPr lang="fa-IR" dirty="0" smtClean="0">
                <a:solidFill>
                  <a:schemeClr val="tx1"/>
                </a:solidFill>
                <a:cs typeface="B Nazanin" pitchFamily="2" charset="-78"/>
              </a:rPr>
              <a:t>ارتباطات اینترنتی </a:t>
            </a:r>
            <a:r>
              <a:rPr lang="fa-IR" dirty="0">
                <a:solidFill>
                  <a:schemeClr val="tx1"/>
                </a:solidFill>
                <a:cs typeface="B Nazanin" pitchFamily="2" charset="-78"/>
              </a:rPr>
              <a:t>خصوصی و مانند اینها ممنوع است مگر به موجب قانون.</a:t>
            </a:r>
            <a:endParaRPr lang="en-US" dirty="0">
              <a:solidFill>
                <a:schemeClr val="tx1"/>
              </a:solidFill>
              <a:cs typeface="B Nazanin" pitchFamily="2" charset="-78"/>
            </a:endParaRPr>
          </a:p>
        </p:txBody>
      </p:sp>
      <p:sp>
        <p:nvSpPr>
          <p:cNvPr id="4" name="Footer Placeholder 3"/>
          <p:cNvSpPr>
            <a:spLocks noGrp="1"/>
          </p:cNvSpPr>
          <p:nvPr>
            <p:ph type="ftr" sz="quarter" idx="11"/>
          </p:nvPr>
        </p:nvSpPr>
        <p:spPr/>
        <p:txBody>
          <a:bodyPr/>
          <a:lstStyle/>
          <a:p>
            <a:r>
              <a:rPr lang="fa-IR" smtClean="0"/>
              <a:t>صیانت از حقوق شهروندی در نظام اداری</a:t>
            </a:r>
            <a:endParaRPr lang="en-US"/>
          </a:p>
        </p:txBody>
      </p:sp>
      <p:sp>
        <p:nvSpPr>
          <p:cNvPr id="5" name="Slide Number Placeholder 4"/>
          <p:cNvSpPr>
            <a:spLocks noGrp="1"/>
          </p:cNvSpPr>
          <p:nvPr>
            <p:ph type="sldNum" sz="quarter" idx="12"/>
          </p:nvPr>
        </p:nvSpPr>
        <p:spPr>
          <a:xfrm>
            <a:off x="7596336" y="6309320"/>
            <a:ext cx="762000" cy="365125"/>
          </a:xfrm>
        </p:spPr>
        <p:txBody>
          <a:bodyPr/>
          <a:lstStyle/>
          <a:p>
            <a:fld id="{36633FBD-E5C5-4706-B188-57FBEE228433}" type="slidenum">
              <a:rPr lang="en-US" smtClean="0"/>
              <a:pPr/>
              <a:t>19</a:t>
            </a:fld>
            <a:endParaRPr lang="en-US" dirty="0"/>
          </a:p>
        </p:txBody>
      </p:sp>
    </p:spTree>
    <p:extLst>
      <p:ext uri="{BB962C8B-B14F-4D97-AF65-F5344CB8AC3E}">
        <p14:creationId xmlns:p14="http://schemas.microsoft.com/office/powerpoint/2010/main" val="2719829320"/>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biLevel thresh="75000"/>
            <a:extLst>
              <a:ext uri="{28A0092B-C50C-407E-A947-70E740481C1C}">
                <a14:useLocalDpi xmlns:a14="http://schemas.microsoft.com/office/drawing/2010/main" val="0"/>
              </a:ext>
            </a:extLst>
          </a:blip>
          <a:srcRect/>
          <a:stretch>
            <a:fillRect/>
          </a:stretch>
        </p:blipFill>
        <p:spPr bwMode="auto">
          <a:xfrm>
            <a:off x="1771126" y="3068458"/>
            <a:ext cx="5696339" cy="269826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4" name="Footer Placeholder 3"/>
          <p:cNvSpPr>
            <a:spLocks noGrp="1"/>
          </p:cNvSpPr>
          <p:nvPr>
            <p:ph type="ftr" sz="quarter" idx="11"/>
          </p:nvPr>
        </p:nvSpPr>
        <p:spPr/>
        <p:txBody>
          <a:bodyPr/>
          <a:lstStyle/>
          <a:p>
            <a:r>
              <a:rPr lang="fa-IR" sz="1800" dirty="0" smtClean="0">
                <a:cs typeface="B Nazanin" pitchFamily="2" charset="-78"/>
              </a:rPr>
              <a:t>صیانت از حقوق شهروندی در نظام اداری</a:t>
            </a:r>
            <a:endParaRPr lang="en-US" dirty="0">
              <a:cs typeface="B Nazanin" pitchFamily="2" charset="-78"/>
            </a:endParaRPr>
          </a:p>
        </p:txBody>
      </p:sp>
    </p:spTree>
    <p:extLst>
      <p:ext uri="{BB962C8B-B14F-4D97-AF65-F5344CB8AC3E}">
        <p14:creationId xmlns:p14="http://schemas.microsoft.com/office/powerpoint/2010/main" val="3890722654"/>
      </p:ext>
    </p:extLst>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548680"/>
            <a:ext cx="7543800" cy="5544616"/>
          </a:xfrm>
        </p:spPr>
        <p:txBody>
          <a:bodyPr>
            <a:normAutofit/>
          </a:bodyPr>
          <a:lstStyle/>
          <a:p>
            <a:pPr algn="just" rtl="1"/>
            <a:r>
              <a:rPr lang="fa-IR" b="1" dirty="0">
                <a:cs typeface="B Nazanin" pitchFamily="2" charset="-78"/>
              </a:rPr>
              <a:t>ماده 38-</a:t>
            </a:r>
            <a:r>
              <a:rPr lang="fa-IR" dirty="0">
                <a:cs typeface="B Nazanin" pitchFamily="2" charset="-78"/>
              </a:rPr>
              <a:t> گردآوری و انتشار اطلاعات خصوصی شهروندان جز با رضایت آگاهانه یا </a:t>
            </a:r>
            <a:r>
              <a:rPr lang="fa-IR" dirty="0" smtClean="0">
                <a:cs typeface="B Nazanin" pitchFamily="2" charset="-78"/>
              </a:rPr>
              <a:t>به حکم </a:t>
            </a:r>
            <a:r>
              <a:rPr lang="fa-IR" dirty="0">
                <a:cs typeface="B Nazanin" pitchFamily="2" charset="-78"/>
              </a:rPr>
              <a:t>قانون ممنوع است</a:t>
            </a:r>
            <a:r>
              <a:rPr lang="fa-IR" dirty="0" smtClean="0">
                <a:cs typeface="B Nazanin" pitchFamily="2" charset="-78"/>
              </a:rPr>
              <a:t>.</a:t>
            </a:r>
          </a:p>
          <a:p>
            <a:pPr algn="just" rtl="1"/>
            <a:r>
              <a:rPr lang="fa-IR" b="1" dirty="0">
                <a:cs typeface="B Nazanin" pitchFamily="2" charset="-78"/>
              </a:rPr>
              <a:t>ماده 39- </a:t>
            </a:r>
            <a:r>
              <a:rPr lang="fa-IR" sz="2200" dirty="0">
                <a:cs typeface="B Titr" pitchFamily="2" charset="-78"/>
              </a:rPr>
              <a:t>حق شهروندان است که از اطلاعات شخصی آنها که نزد دستگاهها و اشخاص حقیقی و حقوقی </a:t>
            </a:r>
            <a:r>
              <a:rPr lang="fa-IR" sz="2200" dirty="0" smtClean="0">
                <a:cs typeface="B Titr" pitchFamily="2" charset="-78"/>
              </a:rPr>
              <a:t>است، حفاظت </a:t>
            </a:r>
            <a:r>
              <a:rPr lang="fa-IR" sz="2200" dirty="0">
                <a:cs typeface="B Titr" pitchFamily="2" charset="-78"/>
              </a:rPr>
              <a:t>و حراست شود.</a:t>
            </a:r>
            <a:r>
              <a:rPr lang="fa-IR" dirty="0">
                <a:cs typeface="B Nazanin" pitchFamily="2" charset="-78"/>
              </a:rPr>
              <a:t> در اختیار قرار دادن و افشای اطلاعات شخصی افراد ممنوع است و در صورت لزوم </a:t>
            </a:r>
            <a:r>
              <a:rPr lang="fa-IR" dirty="0" smtClean="0">
                <a:cs typeface="B Nazanin" pitchFamily="2" charset="-78"/>
              </a:rPr>
              <a:t>به درخواست </a:t>
            </a:r>
            <a:r>
              <a:rPr lang="fa-IR" dirty="0">
                <a:cs typeface="B Nazanin" pitchFamily="2" charset="-78"/>
              </a:rPr>
              <a:t>نهادهای قضایی و اداری صالح منحصراً در اختیار آنها قرار میگیرد. هیچ مقام و مسئولی حق </a:t>
            </a:r>
            <a:r>
              <a:rPr lang="fa-IR" dirty="0" smtClean="0">
                <a:cs typeface="B Nazanin" pitchFamily="2" charset="-78"/>
              </a:rPr>
              <a:t>ندارد بدون </a:t>
            </a:r>
            <a:r>
              <a:rPr lang="fa-IR" dirty="0">
                <a:cs typeface="B Nazanin" pitchFamily="2" charset="-78"/>
              </a:rPr>
              <a:t>مجوز صریح قانونی، اطلاعات شخصی افراد را در اختیار دیگری قرار داده یا آنها را افشا کند</a:t>
            </a:r>
            <a:r>
              <a:rPr lang="fa-IR" dirty="0" smtClean="0">
                <a:cs typeface="B Nazanin" pitchFamily="2" charset="-78"/>
              </a:rPr>
              <a:t>.</a:t>
            </a:r>
          </a:p>
          <a:p>
            <a:pPr algn="just" rtl="1"/>
            <a:r>
              <a:rPr lang="fa-IR" b="1" dirty="0">
                <a:cs typeface="B Nazanin" pitchFamily="2" charset="-78"/>
              </a:rPr>
              <a:t>ماده40-</a:t>
            </a:r>
            <a:r>
              <a:rPr lang="fa-IR" dirty="0">
                <a:cs typeface="B Nazanin" pitchFamily="2" charset="-78"/>
              </a:rPr>
              <a:t> </a:t>
            </a:r>
            <a:r>
              <a:rPr lang="fa-IR" sz="2200" dirty="0">
                <a:cs typeface="B Titr" pitchFamily="2" charset="-78"/>
              </a:rPr>
              <a:t>هرگونه بازرسی و تفتیش بدنی باید با رعایت قوانین، احترام لازم</a:t>
            </a:r>
            <a:r>
              <a:rPr lang="fa-IR" dirty="0">
                <a:cs typeface="B Nazanin" pitchFamily="2" charset="-78"/>
              </a:rPr>
              <a:t> و با استفاده از </a:t>
            </a:r>
            <a:r>
              <a:rPr lang="fa-IR" dirty="0" smtClean="0">
                <a:cs typeface="B Nazanin" pitchFamily="2" charset="-78"/>
              </a:rPr>
              <a:t>روش ها </a:t>
            </a:r>
            <a:r>
              <a:rPr lang="fa-IR" dirty="0">
                <a:cs typeface="B Nazanin" pitchFamily="2" charset="-78"/>
              </a:rPr>
              <a:t>و ابزار </a:t>
            </a:r>
            <a:r>
              <a:rPr lang="fa-IR" dirty="0" smtClean="0">
                <a:cs typeface="B Nazanin" pitchFamily="2" charset="-78"/>
              </a:rPr>
              <a:t>غیر اهانت آمیز </a:t>
            </a:r>
            <a:r>
              <a:rPr lang="fa-IR" dirty="0">
                <a:cs typeface="B Nazanin" pitchFamily="2" charset="-78"/>
              </a:rPr>
              <a:t>و غیر آزاردهنده انجام شود. همچنین </a:t>
            </a:r>
            <a:r>
              <a:rPr lang="fa-IR" dirty="0" smtClean="0">
                <a:cs typeface="B Nazanin" pitchFamily="2" charset="-78"/>
              </a:rPr>
              <a:t>آزمایش ها </a:t>
            </a:r>
            <a:r>
              <a:rPr lang="fa-IR" dirty="0">
                <a:cs typeface="B Nazanin" pitchFamily="2" charset="-78"/>
              </a:rPr>
              <a:t>و اقدامات پزشکی اجباری بدون مجوز قانونی </a:t>
            </a:r>
            <a:r>
              <a:rPr lang="fa-IR" dirty="0" smtClean="0">
                <a:cs typeface="B Nazanin" pitchFamily="2" charset="-78"/>
              </a:rPr>
              <a:t>ممنوع است.</a:t>
            </a:r>
          </a:p>
          <a:p>
            <a:pPr algn="just" rtl="1"/>
            <a:r>
              <a:rPr lang="fa-IR" b="1" dirty="0">
                <a:cs typeface="B Nazanin" pitchFamily="2" charset="-78"/>
              </a:rPr>
              <a:t>ماده </a:t>
            </a:r>
            <a:r>
              <a:rPr lang="fa-IR" b="1" dirty="0" smtClean="0">
                <a:cs typeface="B Nazanin" pitchFamily="2" charset="-78"/>
              </a:rPr>
              <a:t>41- </a:t>
            </a:r>
            <a:r>
              <a:rPr lang="fa-IR" dirty="0" smtClean="0">
                <a:cs typeface="B Nazanin" pitchFamily="2" charset="-78"/>
              </a:rPr>
              <a:t>کنترلهای</a:t>
            </a:r>
            <a:r>
              <a:rPr lang="fa-IR" b="1" dirty="0" smtClean="0">
                <a:cs typeface="B Nazanin" pitchFamily="2" charset="-78"/>
              </a:rPr>
              <a:t> </a:t>
            </a:r>
            <a:r>
              <a:rPr lang="fa-IR" dirty="0">
                <a:cs typeface="B Nazanin" pitchFamily="2" charset="-78"/>
              </a:rPr>
              <a:t>صوتی و تصویری خلاف قانون در </a:t>
            </a:r>
            <a:r>
              <a:rPr lang="fa-IR" dirty="0" smtClean="0">
                <a:cs typeface="B Nazanin" pitchFamily="2" charset="-78"/>
              </a:rPr>
              <a:t>محیط های </a:t>
            </a:r>
            <a:r>
              <a:rPr lang="fa-IR" dirty="0">
                <a:cs typeface="B Nazanin" pitchFamily="2" charset="-78"/>
              </a:rPr>
              <a:t>کار، اماکن عمومی، </a:t>
            </a:r>
            <a:r>
              <a:rPr lang="fa-IR" dirty="0" smtClean="0">
                <a:cs typeface="B Nazanin" pitchFamily="2" charset="-78"/>
              </a:rPr>
              <a:t>فروشگاه ها </a:t>
            </a:r>
            <a:r>
              <a:rPr lang="fa-IR" dirty="0">
                <a:cs typeface="B Nazanin" pitchFamily="2" charset="-78"/>
              </a:rPr>
              <a:t>و سایر </a:t>
            </a:r>
            <a:r>
              <a:rPr lang="fa-IR" dirty="0" smtClean="0">
                <a:cs typeface="B Nazanin" pitchFamily="2" charset="-78"/>
              </a:rPr>
              <a:t>محیط های ارائه </a:t>
            </a:r>
            <a:r>
              <a:rPr lang="fa-IR" dirty="0">
                <a:cs typeface="B Nazanin" pitchFamily="2" charset="-78"/>
              </a:rPr>
              <a:t>خدمت به عموم، ممنوع است. </a:t>
            </a:r>
            <a:endParaRPr lang="en-US" dirty="0">
              <a:cs typeface="B Nazanin" pitchFamily="2" charset="-78"/>
            </a:endParaRPr>
          </a:p>
        </p:txBody>
      </p:sp>
      <p:sp>
        <p:nvSpPr>
          <p:cNvPr id="4" name="Footer Placeholder 3"/>
          <p:cNvSpPr>
            <a:spLocks noGrp="1"/>
          </p:cNvSpPr>
          <p:nvPr>
            <p:ph type="ftr" sz="quarter" idx="11"/>
          </p:nvPr>
        </p:nvSpPr>
        <p:spPr/>
        <p:txBody>
          <a:bodyPr/>
          <a:lstStyle/>
          <a:p>
            <a:r>
              <a:rPr lang="fa-IR" smtClean="0"/>
              <a:t>صیانت از حقوق شهروندی در نظام اداری</a:t>
            </a:r>
            <a:endParaRPr lang="en-US"/>
          </a:p>
        </p:txBody>
      </p:sp>
      <p:sp>
        <p:nvSpPr>
          <p:cNvPr id="5" name="Slide Number Placeholder 4"/>
          <p:cNvSpPr>
            <a:spLocks noGrp="1"/>
          </p:cNvSpPr>
          <p:nvPr>
            <p:ph type="sldNum" sz="quarter" idx="12"/>
          </p:nvPr>
        </p:nvSpPr>
        <p:spPr>
          <a:xfrm>
            <a:off x="7596336" y="6309320"/>
            <a:ext cx="762000" cy="365125"/>
          </a:xfrm>
        </p:spPr>
        <p:txBody>
          <a:bodyPr/>
          <a:lstStyle/>
          <a:p>
            <a:fld id="{36633FBD-E5C5-4706-B188-57FBEE228433}" type="slidenum">
              <a:rPr lang="en-US" smtClean="0"/>
              <a:pPr/>
              <a:t>20</a:t>
            </a:fld>
            <a:endParaRPr lang="en-US" dirty="0"/>
          </a:p>
        </p:txBody>
      </p:sp>
    </p:spTree>
    <p:extLst>
      <p:ext uri="{BB962C8B-B14F-4D97-AF65-F5344CB8AC3E}">
        <p14:creationId xmlns:p14="http://schemas.microsoft.com/office/powerpoint/2010/main" val="2643848872"/>
      </p:ext>
    </p:extLst>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548680"/>
            <a:ext cx="7543800" cy="5544616"/>
          </a:xfrm>
        </p:spPr>
        <p:txBody>
          <a:bodyPr>
            <a:normAutofit lnSpcReduction="10000"/>
          </a:bodyPr>
          <a:lstStyle/>
          <a:p>
            <a:pPr algn="just" rtl="1"/>
            <a:r>
              <a:rPr lang="fa-IR" b="1" dirty="0">
                <a:cs typeface="B Nazanin" pitchFamily="2" charset="-78"/>
              </a:rPr>
              <a:t>ماده 42-</a:t>
            </a:r>
            <a:r>
              <a:rPr lang="fa-IR" dirty="0">
                <a:cs typeface="B Nazanin" pitchFamily="2" charset="-78"/>
              </a:rPr>
              <a:t> </a:t>
            </a:r>
            <a:r>
              <a:rPr lang="fa-IR" sz="2200" dirty="0">
                <a:cs typeface="B Titr" pitchFamily="2" charset="-78"/>
              </a:rPr>
              <a:t>حق شهروندان است که حرمت و حریم خصوصی آنها در رسانهها و تریبونها رعایت شود. در </a:t>
            </a:r>
            <a:r>
              <a:rPr lang="fa-IR" sz="2200" dirty="0" smtClean="0">
                <a:cs typeface="B Titr" pitchFamily="2" charset="-78"/>
              </a:rPr>
              <a:t>صورت نقض </a:t>
            </a:r>
            <a:r>
              <a:rPr lang="fa-IR" sz="2200" dirty="0">
                <a:cs typeface="B Titr" pitchFamily="2" charset="-78"/>
              </a:rPr>
              <a:t>حرمت افراد و ایجاد ضرر مادی یا معنوی، مرتکبین طبق مقررات قانونی مسئول و موظف به جبران </a:t>
            </a:r>
            <a:r>
              <a:rPr lang="fa-IR" sz="2200" dirty="0" smtClean="0">
                <a:cs typeface="B Titr" pitchFamily="2" charset="-78"/>
              </a:rPr>
              <a:t>خسارت میباشند.</a:t>
            </a:r>
          </a:p>
          <a:p>
            <a:pPr algn="just" rtl="1"/>
            <a:endParaRPr lang="fa-IR" dirty="0" smtClean="0">
              <a:cs typeface="B Nazanin" pitchFamily="2" charset="-78"/>
            </a:endParaRPr>
          </a:p>
          <a:p>
            <a:pPr marL="0" indent="0" algn="just" rtl="1">
              <a:buNone/>
            </a:pPr>
            <a:r>
              <a:rPr lang="fa-IR" dirty="0" smtClean="0">
                <a:solidFill>
                  <a:srgbClr val="AC0000"/>
                </a:solidFill>
                <a:effectLst>
                  <a:outerShdw blurRad="38100" dist="38100" dir="2700000" algn="tl">
                    <a:srgbClr val="000000">
                      <a:alpha val="43137"/>
                    </a:srgbClr>
                  </a:outerShdw>
                </a:effectLst>
                <a:cs typeface="B Titr" pitchFamily="2" charset="-78"/>
              </a:rPr>
              <a:t>د- حق تشکیل، تجمع و راهپیمایی</a:t>
            </a:r>
          </a:p>
          <a:p>
            <a:pPr algn="just" rtl="1"/>
            <a:r>
              <a:rPr lang="fa-IR" b="1" dirty="0">
                <a:cs typeface="B Nazanin" pitchFamily="2" charset="-78"/>
              </a:rPr>
              <a:t>ماده 43- </a:t>
            </a:r>
            <a:r>
              <a:rPr lang="fa-IR" dirty="0">
                <a:cs typeface="B Nazanin" pitchFamily="2" charset="-78"/>
              </a:rPr>
              <a:t>شهروندان از حق تشکیل، </a:t>
            </a:r>
            <a:r>
              <a:rPr lang="fa-IR" sz="2200" dirty="0">
                <a:cs typeface="B Titr" pitchFamily="2" charset="-78"/>
              </a:rPr>
              <a:t>عضویت و فعالیت در احزاب، جمعیتها، انجمنهای اجتماعی، فرهنگی، </a:t>
            </a:r>
            <a:r>
              <a:rPr lang="fa-IR" sz="2200" dirty="0" smtClean="0">
                <a:cs typeface="B Titr" pitchFamily="2" charset="-78"/>
              </a:rPr>
              <a:t>علمی، سیاسی </a:t>
            </a:r>
            <a:r>
              <a:rPr lang="fa-IR" sz="2200" dirty="0">
                <a:cs typeface="B Titr" pitchFamily="2" charset="-78"/>
              </a:rPr>
              <a:t>و صنفی و سازمانهای مردمنهاد، با رعایت قانون، برخوردارند. </a:t>
            </a:r>
            <a:r>
              <a:rPr lang="fa-IR" dirty="0">
                <a:cs typeface="B Nazanin" pitchFamily="2" charset="-78"/>
              </a:rPr>
              <a:t>هیچکس را نمیتوان از شرکت در آنها </a:t>
            </a:r>
            <a:r>
              <a:rPr lang="fa-IR" dirty="0" smtClean="0">
                <a:cs typeface="B Nazanin" pitchFamily="2" charset="-78"/>
              </a:rPr>
              <a:t>منع کرد </a:t>
            </a:r>
            <a:r>
              <a:rPr lang="fa-IR" dirty="0">
                <a:cs typeface="B Nazanin" pitchFamily="2" charset="-78"/>
              </a:rPr>
              <a:t>یا به شرکت در یکی از آنها مجبور ساخت. عضویت یا عدم عضویت نباید موجب سلب یا محدودیت </a:t>
            </a:r>
            <a:r>
              <a:rPr lang="fa-IR" dirty="0" smtClean="0">
                <a:cs typeface="B Nazanin" pitchFamily="2" charset="-78"/>
              </a:rPr>
              <a:t>حقوق شهروندی </a:t>
            </a:r>
            <a:r>
              <a:rPr lang="fa-IR" dirty="0">
                <a:cs typeface="B Nazanin" pitchFamily="2" charset="-78"/>
              </a:rPr>
              <a:t>یا موجب تبعیض ناروا </a:t>
            </a:r>
            <a:r>
              <a:rPr lang="fa-IR" dirty="0" smtClean="0">
                <a:cs typeface="B Nazanin" pitchFamily="2" charset="-78"/>
              </a:rPr>
              <a:t>شود.</a:t>
            </a:r>
          </a:p>
          <a:p>
            <a:pPr algn="just" rtl="1"/>
            <a:r>
              <a:rPr lang="fa-IR" b="1" dirty="0" smtClean="0">
                <a:cs typeface="B Nazanin" pitchFamily="2" charset="-78"/>
              </a:rPr>
              <a:t>ماده </a:t>
            </a:r>
            <a:r>
              <a:rPr lang="fa-IR" b="1" dirty="0">
                <a:cs typeface="B Nazanin" pitchFamily="2" charset="-78"/>
              </a:rPr>
              <a:t>44- </a:t>
            </a:r>
            <a:r>
              <a:rPr lang="fa-IR" dirty="0">
                <a:cs typeface="B Nazanin" pitchFamily="2" charset="-78"/>
              </a:rPr>
              <a:t>حق شهروندان است که در قالب اتحادیهها، انجمنها و نظامهای صنفی در </a:t>
            </a:r>
            <a:r>
              <a:rPr lang="fa-IR" dirty="0" smtClean="0">
                <a:cs typeface="B Nazanin" pitchFamily="2" charset="-78"/>
              </a:rPr>
              <a:t>سیاستگذاریها، تصمیمگیریها </a:t>
            </a:r>
            <a:r>
              <a:rPr lang="fa-IR" dirty="0">
                <a:cs typeface="B Nazanin" pitchFamily="2" charset="-78"/>
              </a:rPr>
              <a:t>و اجرای قانون مشارکت مؤثر داشته باشند.</a:t>
            </a:r>
            <a:endParaRPr lang="en-US" dirty="0">
              <a:cs typeface="B Nazanin" pitchFamily="2" charset="-78"/>
            </a:endParaRPr>
          </a:p>
        </p:txBody>
      </p:sp>
      <p:sp>
        <p:nvSpPr>
          <p:cNvPr id="4" name="Footer Placeholder 3"/>
          <p:cNvSpPr>
            <a:spLocks noGrp="1"/>
          </p:cNvSpPr>
          <p:nvPr>
            <p:ph type="ftr" sz="quarter" idx="11"/>
          </p:nvPr>
        </p:nvSpPr>
        <p:spPr/>
        <p:txBody>
          <a:bodyPr/>
          <a:lstStyle/>
          <a:p>
            <a:r>
              <a:rPr lang="fa-IR" smtClean="0"/>
              <a:t>صیانت از حقوق شهروندی در نظام اداری</a:t>
            </a:r>
            <a:endParaRPr lang="en-US"/>
          </a:p>
        </p:txBody>
      </p:sp>
      <p:sp>
        <p:nvSpPr>
          <p:cNvPr id="5" name="Slide Number Placeholder 4"/>
          <p:cNvSpPr>
            <a:spLocks noGrp="1"/>
          </p:cNvSpPr>
          <p:nvPr>
            <p:ph type="sldNum" sz="quarter" idx="12"/>
          </p:nvPr>
        </p:nvSpPr>
        <p:spPr>
          <a:xfrm>
            <a:off x="7596336" y="6309320"/>
            <a:ext cx="762000" cy="365125"/>
          </a:xfrm>
        </p:spPr>
        <p:txBody>
          <a:bodyPr/>
          <a:lstStyle/>
          <a:p>
            <a:fld id="{36633FBD-E5C5-4706-B188-57FBEE228433}" type="slidenum">
              <a:rPr lang="en-US" smtClean="0"/>
              <a:pPr/>
              <a:t>21</a:t>
            </a:fld>
            <a:endParaRPr lang="en-US" dirty="0"/>
          </a:p>
        </p:txBody>
      </p:sp>
    </p:spTree>
    <p:extLst>
      <p:ext uri="{BB962C8B-B14F-4D97-AF65-F5344CB8AC3E}">
        <p14:creationId xmlns:p14="http://schemas.microsoft.com/office/powerpoint/2010/main" val="3001313137"/>
      </p:ext>
    </p:extLst>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476672"/>
            <a:ext cx="7543800" cy="5616624"/>
          </a:xfrm>
        </p:spPr>
        <p:txBody>
          <a:bodyPr/>
          <a:lstStyle/>
          <a:p>
            <a:pPr algn="just" rtl="1"/>
            <a:r>
              <a:rPr lang="fa-IR" b="1" dirty="0">
                <a:cs typeface="B Nazanin" pitchFamily="2" charset="-78"/>
              </a:rPr>
              <a:t>ماده </a:t>
            </a:r>
            <a:r>
              <a:rPr lang="fa-IR" b="1" dirty="0" smtClean="0">
                <a:cs typeface="B Nazanin" pitchFamily="2" charset="-78"/>
              </a:rPr>
              <a:t>45- </a:t>
            </a:r>
            <a:r>
              <a:rPr lang="fa-IR" sz="2200" dirty="0" smtClean="0">
                <a:cs typeface="B Titr" pitchFamily="2" charset="-78"/>
              </a:rPr>
              <a:t>فعالیت</a:t>
            </a:r>
            <a:r>
              <a:rPr lang="en-US" sz="2200" dirty="0" smtClean="0">
                <a:cs typeface="B Titr" pitchFamily="2" charset="-78"/>
              </a:rPr>
              <a:t> </a:t>
            </a:r>
            <a:r>
              <a:rPr lang="fa-IR" sz="2200" dirty="0" smtClean="0">
                <a:cs typeface="B Titr" pitchFamily="2" charset="-78"/>
              </a:rPr>
              <a:t>های </a:t>
            </a:r>
            <a:r>
              <a:rPr lang="fa-IR" sz="2200" dirty="0">
                <a:cs typeface="B Titr" pitchFamily="2" charset="-78"/>
              </a:rPr>
              <a:t>مدنی در </a:t>
            </a:r>
            <a:r>
              <a:rPr lang="fa-IR" sz="2200" dirty="0" smtClean="0">
                <a:cs typeface="B Titr" pitchFamily="2" charset="-78"/>
              </a:rPr>
              <a:t>حوزه</a:t>
            </a:r>
            <a:r>
              <a:rPr lang="en-US" sz="2200" dirty="0" smtClean="0">
                <a:cs typeface="B Titr" pitchFamily="2" charset="-78"/>
              </a:rPr>
              <a:t> </a:t>
            </a:r>
            <a:r>
              <a:rPr lang="fa-IR" sz="2200" dirty="0" smtClean="0">
                <a:cs typeface="B Titr" pitchFamily="2" charset="-78"/>
              </a:rPr>
              <a:t>های </a:t>
            </a:r>
            <a:r>
              <a:rPr lang="fa-IR" sz="2200" dirty="0">
                <a:cs typeface="B Titr" pitchFamily="2" charset="-78"/>
              </a:rPr>
              <a:t>حقوق شهروندی حق هر شهروند است. </a:t>
            </a:r>
            <a:r>
              <a:rPr lang="fa-IR" sz="2200" dirty="0" smtClean="0">
                <a:cs typeface="B Titr" pitchFamily="2" charset="-78"/>
              </a:rPr>
              <a:t>سازمان</a:t>
            </a:r>
            <a:r>
              <a:rPr lang="en-US" sz="2200" dirty="0" smtClean="0">
                <a:cs typeface="B Titr" pitchFamily="2" charset="-78"/>
              </a:rPr>
              <a:t> </a:t>
            </a:r>
            <a:r>
              <a:rPr lang="fa-IR" sz="2200" dirty="0" smtClean="0">
                <a:cs typeface="B Titr" pitchFamily="2" charset="-78"/>
              </a:rPr>
              <a:t>های مردم</a:t>
            </a:r>
            <a:r>
              <a:rPr lang="en-US" sz="2200" dirty="0" smtClean="0">
                <a:cs typeface="B Titr" pitchFamily="2" charset="-78"/>
              </a:rPr>
              <a:t> </a:t>
            </a:r>
            <a:r>
              <a:rPr lang="fa-IR" sz="2200" dirty="0" smtClean="0">
                <a:cs typeface="B Titr" pitchFamily="2" charset="-78"/>
              </a:rPr>
              <a:t>نهاد </a:t>
            </a:r>
            <a:r>
              <a:rPr lang="fa-IR" sz="2200" dirty="0">
                <a:cs typeface="B Titr" pitchFamily="2" charset="-78"/>
              </a:rPr>
              <a:t>باید </a:t>
            </a:r>
            <a:r>
              <a:rPr lang="fa-IR" sz="2200" dirty="0" smtClean="0">
                <a:cs typeface="B Titr" pitchFamily="2" charset="-78"/>
              </a:rPr>
              <a:t>حق دسترسی </a:t>
            </a:r>
            <a:r>
              <a:rPr lang="fa-IR" sz="2200" dirty="0">
                <a:cs typeface="B Titr" pitchFamily="2" charset="-78"/>
              </a:rPr>
              <a:t>به اطلاعات و دادگاه صالح را برای دادخواهی در مورد نقض حقوق شهروندی داشته باشند</a:t>
            </a:r>
            <a:r>
              <a:rPr lang="fa-IR" sz="2200" dirty="0" smtClean="0">
                <a:cs typeface="B Titr" pitchFamily="2" charset="-78"/>
              </a:rPr>
              <a:t>.(</a:t>
            </a:r>
            <a:r>
              <a:rPr lang="en-US" sz="2200" dirty="0" smtClean="0">
                <a:cs typeface="B Titr" pitchFamily="2" charset="-78"/>
              </a:rPr>
              <a:t>NGO</a:t>
            </a:r>
            <a:r>
              <a:rPr lang="fa-IR" sz="2200" dirty="0" smtClean="0">
                <a:cs typeface="B Titr" pitchFamily="2" charset="-78"/>
              </a:rPr>
              <a:t>)</a:t>
            </a:r>
          </a:p>
          <a:p>
            <a:pPr algn="just" rtl="1"/>
            <a:r>
              <a:rPr lang="fa-IR" b="1" dirty="0" smtClean="0">
                <a:cs typeface="B Nazanin" pitchFamily="2" charset="-78"/>
              </a:rPr>
              <a:t>ماده </a:t>
            </a:r>
            <a:r>
              <a:rPr lang="fa-IR" b="1" dirty="0">
                <a:cs typeface="B Nazanin" pitchFamily="2" charset="-78"/>
              </a:rPr>
              <a:t>46- </a:t>
            </a:r>
            <a:r>
              <a:rPr lang="fa-IR" dirty="0">
                <a:cs typeface="B Nazanin" pitchFamily="2" charset="-78"/>
              </a:rPr>
              <a:t>حق شهروندان است که آزادانه و با رعایت قانون نسبت به تشکیل اجتماعات و </a:t>
            </a:r>
            <a:r>
              <a:rPr lang="fa-IR" dirty="0" smtClean="0">
                <a:cs typeface="B Nazanin" pitchFamily="2" charset="-78"/>
              </a:rPr>
              <a:t>راهپیمایی</a:t>
            </a:r>
            <a:r>
              <a:rPr lang="en-US" dirty="0" smtClean="0">
                <a:cs typeface="B Nazanin" pitchFamily="2" charset="-78"/>
              </a:rPr>
              <a:t> </a:t>
            </a:r>
            <a:r>
              <a:rPr lang="fa-IR" dirty="0" smtClean="0">
                <a:cs typeface="B Nazanin" pitchFamily="2" charset="-78"/>
              </a:rPr>
              <a:t>ها </a:t>
            </a:r>
            <a:r>
              <a:rPr lang="fa-IR" dirty="0">
                <a:cs typeface="B Nazanin" pitchFamily="2" charset="-78"/>
              </a:rPr>
              <a:t>و شرکت </a:t>
            </a:r>
            <a:r>
              <a:rPr lang="fa-IR" dirty="0" smtClean="0">
                <a:cs typeface="B Nazanin" pitchFamily="2" charset="-78"/>
              </a:rPr>
              <a:t>در آنها </a:t>
            </a:r>
            <a:r>
              <a:rPr lang="fa-IR" dirty="0">
                <a:cs typeface="B Nazanin" pitchFamily="2" charset="-78"/>
              </a:rPr>
              <a:t>اقدام کنند و از </a:t>
            </a:r>
            <a:r>
              <a:rPr lang="fa-IR" dirty="0" smtClean="0">
                <a:cs typeface="B Nazanin" pitchFamily="2" charset="-78"/>
              </a:rPr>
              <a:t>بی</a:t>
            </a:r>
            <a:r>
              <a:rPr lang="en-US" dirty="0" smtClean="0">
                <a:cs typeface="B Nazanin" pitchFamily="2" charset="-78"/>
              </a:rPr>
              <a:t> </a:t>
            </a:r>
            <a:r>
              <a:rPr lang="fa-IR" dirty="0" smtClean="0">
                <a:cs typeface="B Nazanin" pitchFamily="2" charset="-78"/>
              </a:rPr>
              <a:t>طرفی دستگاه</a:t>
            </a:r>
            <a:r>
              <a:rPr lang="en-US" dirty="0" smtClean="0">
                <a:cs typeface="B Nazanin" pitchFamily="2" charset="-78"/>
              </a:rPr>
              <a:t> </a:t>
            </a:r>
            <a:r>
              <a:rPr lang="fa-IR" dirty="0" smtClean="0">
                <a:cs typeface="B Nazanin" pitchFamily="2" charset="-78"/>
              </a:rPr>
              <a:t>های </a:t>
            </a:r>
            <a:r>
              <a:rPr lang="fa-IR" dirty="0">
                <a:cs typeface="B Nazanin" pitchFamily="2" charset="-78"/>
              </a:rPr>
              <a:t>مسئول و حفاظت از امنیت اجتماعات برخوردار شوند</a:t>
            </a:r>
            <a:r>
              <a:rPr lang="fa-IR" dirty="0" smtClean="0">
                <a:cs typeface="B Nazanin" pitchFamily="2" charset="-78"/>
              </a:rPr>
              <a:t>.</a:t>
            </a:r>
          </a:p>
          <a:p>
            <a:pPr algn="just" rtl="1"/>
            <a:endParaRPr lang="fa-IR" dirty="0" smtClean="0">
              <a:cs typeface="B Nazanin" pitchFamily="2" charset="-78"/>
            </a:endParaRPr>
          </a:p>
          <a:p>
            <a:pPr marL="0" indent="0" algn="just" rtl="1">
              <a:buNone/>
            </a:pPr>
            <a:r>
              <a:rPr lang="fa-IR" dirty="0" smtClean="0">
                <a:solidFill>
                  <a:srgbClr val="AC0000"/>
                </a:solidFill>
                <a:effectLst>
                  <a:outerShdw blurRad="38100" dist="38100" dir="2700000" algn="tl">
                    <a:srgbClr val="000000">
                      <a:alpha val="43137"/>
                    </a:srgbClr>
                  </a:outerShdw>
                </a:effectLst>
                <a:cs typeface="B Titr" pitchFamily="2" charset="-78"/>
              </a:rPr>
              <a:t>ذ- حق تابعیت، اقامت و آزادی رفت و آمد</a:t>
            </a:r>
          </a:p>
          <a:p>
            <a:pPr algn="just" rtl="1"/>
            <a:r>
              <a:rPr lang="fa-IR" b="1" dirty="0" smtClean="0">
                <a:cs typeface="B Nazanin" pitchFamily="2" charset="-78"/>
              </a:rPr>
              <a:t>ماده </a:t>
            </a:r>
            <a:r>
              <a:rPr lang="fa-IR" b="1" dirty="0">
                <a:cs typeface="B Nazanin" pitchFamily="2" charset="-78"/>
              </a:rPr>
              <a:t>47- </a:t>
            </a:r>
            <a:r>
              <a:rPr lang="fa-IR" dirty="0">
                <a:cs typeface="B Nazanin" pitchFamily="2" charset="-78"/>
              </a:rPr>
              <a:t>حق مسلم هر فرد ایرانی است که از مزایای تابعیت ایران </a:t>
            </a:r>
            <a:r>
              <a:rPr lang="fa-IR" dirty="0" smtClean="0">
                <a:cs typeface="B Nazanin" pitchFamily="2" charset="-78"/>
              </a:rPr>
              <a:t>بهره</a:t>
            </a:r>
            <a:r>
              <a:rPr lang="en-US" dirty="0" smtClean="0">
                <a:cs typeface="B Nazanin" pitchFamily="2" charset="-78"/>
              </a:rPr>
              <a:t> </a:t>
            </a:r>
            <a:r>
              <a:rPr lang="fa-IR" dirty="0" smtClean="0">
                <a:cs typeface="B Nazanin" pitchFamily="2" charset="-78"/>
              </a:rPr>
              <a:t>مند </a:t>
            </a:r>
            <a:r>
              <a:rPr lang="fa-IR" dirty="0">
                <a:cs typeface="B Nazanin" pitchFamily="2" charset="-78"/>
              </a:rPr>
              <a:t>شود و کسی </a:t>
            </a:r>
            <a:r>
              <a:rPr lang="fa-IR" dirty="0" smtClean="0">
                <a:cs typeface="B Nazanin" pitchFamily="2" charset="-78"/>
              </a:rPr>
              <a:t>نمی</a:t>
            </a:r>
            <a:r>
              <a:rPr lang="en-US" dirty="0" smtClean="0">
                <a:cs typeface="B Nazanin" pitchFamily="2" charset="-78"/>
              </a:rPr>
              <a:t> </a:t>
            </a:r>
            <a:r>
              <a:rPr lang="fa-IR" dirty="0" smtClean="0">
                <a:cs typeface="B Nazanin" pitchFamily="2" charset="-78"/>
              </a:rPr>
              <a:t>تواند </a:t>
            </a:r>
            <a:r>
              <a:rPr lang="fa-IR" dirty="0">
                <a:cs typeface="B Nazanin" pitchFamily="2" charset="-78"/>
              </a:rPr>
              <a:t>مانع استیفای </a:t>
            </a:r>
            <a:r>
              <a:rPr lang="fa-IR" dirty="0" smtClean="0">
                <a:cs typeface="B Nazanin" pitchFamily="2" charset="-78"/>
              </a:rPr>
              <a:t>این حق </a:t>
            </a:r>
            <a:r>
              <a:rPr lang="fa-IR" dirty="0">
                <a:cs typeface="B Nazanin" pitchFamily="2" charset="-78"/>
              </a:rPr>
              <a:t>شود</a:t>
            </a:r>
            <a:r>
              <a:rPr lang="fa-IR" dirty="0" smtClean="0">
                <a:cs typeface="B Nazanin" pitchFamily="2" charset="-78"/>
              </a:rPr>
              <a:t>.</a:t>
            </a:r>
          </a:p>
          <a:p>
            <a:pPr algn="just" rtl="1"/>
            <a:r>
              <a:rPr lang="fa-IR" b="1" dirty="0" smtClean="0">
                <a:cs typeface="B Nazanin" pitchFamily="2" charset="-78"/>
              </a:rPr>
              <a:t>ماده </a:t>
            </a:r>
            <a:r>
              <a:rPr lang="fa-IR" b="1" dirty="0">
                <a:cs typeface="B Nazanin" pitchFamily="2" charset="-78"/>
              </a:rPr>
              <a:t>48- </a:t>
            </a:r>
            <a:r>
              <a:rPr lang="fa-IR" dirty="0">
                <a:cs typeface="B Nazanin" pitchFamily="2" charset="-78"/>
              </a:rPr>
              <a:t>حق هر شهروند است که </a:t>
            </a:r>
            <a:r>
              <a:rPr lang="fa-IR" sz="2200" dirty="0">
                <a:cs typeface="B Titr" pitchFamily="2" charset="-78"/>
              </a:rPr>
              <a:t>آزادانه در داخل کشور </a:t>
            </a:r>
            <a:r>
              <a:rPr lang="fa-IR" sz="2200" dirty="0" smtClean="0">
                <a:cs typeface="B Titr" pitchFamily="2" charset="-78"/>
              </a:rPr>
              <a:t>رفت</a:t>
            </a:r>
            <a:r>
              <a:rPr lang="en-US" sz="2200" dirty="0" smtClean="0">
                <a:cs typeface="B Titr" pitchFamily="2" charset="-78"/>
              </a:rPr>
              <a:t> </a:t>
            </a:r>
            <a:r>
              <a:rPr lang="fa-IR" sz="2200" dirty="0" smtClean="0">
                <a:cs typeface="B Titr" pitchFamily="2" charset="-78"/>
              </a:rPr>
              <a:t>وآمد </a:t>
            </a:r>
            <a:r>
              <a:rPr lang="fa-IR" sz="2200" dirty="0">
                <a:cs typeface="B Titr" pitchFamily="2" charset="-78"/>
              </a:rPr>
              <a:t>کند</a:t>
            </a:r>
            <a:r>
              <a:rPr lang="fa-IR" dirty="0">
                <a:cs typeface="B Nazanin" pitchFamily="2" charset="-78"/>
              </a:rPr>
              <a:t> و از ایران خارج و یا به ایران وارد شود، </a:t>
            </a:r>
            <a:r>
              <a:rPr lang="fa-IR" dirty="0" smtClean="0">
                <a:cs typeface="B Nazanin" pitchFamily="2" charset="-78"/>
              </a:rPr>
              <a:t>مگر </a:t>
            </a:r>
            <a:r>
              <a:rPr lang="fa-IR" sz="2200" dirty="0" smtClean="0">
                <a:cs typeface="B Titr" pitchFamily="2" charset="-78"/>
              </a:rPr>
              <a:t>اینکه به</a:t>
            </a:r>
            <a:r>
              <a:rPr lang="en-US" sz="2200" dirty="0" smtClean="0">
                <a:cs typeface="B Titr" pitchFamily="2" charset="-78"/>
              </a:rPr>
              <a:t> </a:t>
            </a:r>
            <a:r>
              <a:rPr lang="fa-IR" sz="2200" dirty="0" smtClean="0">
                <a:cs typeface="B Titr" pitchFamily="2" charset="-78"/>
              </a:rPr>
              <a:t>موجب </a:t>
            </a:r>
            <a:r>
              <a:rPr lang="fa-IR" sz="2200" dirty="0">
                <a:cs typeface="B Titr" pitchFamily="2" charset="-78"/>
              </a:rPr>
              <a:t>قانون این حق محدود شده باشد.</a:t>
            </a:r>
            <a:endParaRPr lang="en-US" sz="2200" dirty="0">
              <a:cs typeface="B Titr" pitchFamily="2" charset="-78"/>
            </a:endParaRPr>
          </a:p>
        </p:txBody>
      </p:sp>
      <p:sp>
        <p:nvSpPr>
          <p:cNvPr id="4" name="Footer Placeholder 3"/>
          <p:cNvSpPr>
            <a:spLocks noGrp="1"/>
          </p:cNvSpPr>
          <p:nvPr>
            <p:ph type="ftr" sz="quarter" idx="11"/>
          </p:nvPr>
        </p:nvSpPr>
        <p:spPr/>
        <p:txBody>
          <a:bodyPr/>
          <a:lstStyle/>
          <a:p>
            <a:r>
              <a:rPr lang="fa-IR" smtClean="0"/>
              <a:t>صیانت از حقوق شهروندی در نظام اداری</a:t>
            </a:r>
            <a:endParaRPr lang="en-US"/>
          </a:p>
        </p:txBody>
      </p:sp>
      <p:sp>
        <p:nvSpPr>
          <p:cNvPr id="5" name="Slide Number Placeholder 4"/>
          <p:cNvSpPr>
            <a:spLocks noGrp="1"/>
          </p:cNvSpPr>
          <p:nvPr>
            <p:ph type="sldNum" sz="quarter" idx="12"/>
          </p:nvPr>
        </p:nvSpPr>
        <p:spPr>
          <a:xfrm>
            <a:off x="7596336" y="6309320"/>
            <a:ext cx="762000" cy="365125"/>
          </a:xfrm>
        </p:spPr>
        <p:txBody>
          <a:bodyPr/>
          <a:lstStyle/>
          <a:p>
            <a:fld id="{36633FBD-E5C5-4706-B188-57FBEE228433}" type="slidenum">
              <a:rPr lang="en-US" smtClean="0"/>
              <a:pPr/>
              <a:t>22</a:t>
            </a:fld>
            <a:endParaRPr lang="en-US" dirty="0"/>
          </a:p>
        </p:txBody>
      </p:sp>
    </p:spTree>
    <p:extLst>
      <p:ext uri="{BB962C8B-B14F-4D97-AF65-F5344CB8AC3E}">
        <p14:creationId xmlns:p14="http://schemas.microsoft.com/office/powerpoint/2010/main" val="4129604835"/>
      </p:ext>
    </p:extLst>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548680"/>
            <a:ext cx="7543800" cy="5544616"/>
          </a:xfrm>
        </p:spPr>
        <p:txBody>
          <a:bodyPr>
            <a:normAutofit fontScale="92500" lnSpcReduction="10000"/>
          </a:bodyPr>
          <a:lstStyle/>
          <a:p>
            <a:pPr algn="just" rtl="1"/>
            <a:r>
              <a:rPr lang="fa-IR" b="1" dirty="0" smtClean="0">
                <a:cs typeface="B Nazanin" pitchFamily="2" charset="-78"/>
              </a:rPr>
              <a:t>ماده </a:t>
            </a:r>
            <a:r>
              <a:rPr lang="fa-IR" b="1" dirty="0">
                <a:cs typeface="B Nazanin" pitchFamily="2" charset="-78"/>
              </a:rPr>
              <a:t>49- </a:t>
            </a:r>
            <a:r>
              <a:rPr lang="fa-IR" dirty="0">
                <a:cs typeface="B Nazanin" pitchFamily="2" charset="-78"/>
              </a:rPr>
              <a:t>حق شهروندان است که در هر نقطه از سرزمین ایران، اقامت و سکونت کنند. هیچکس را </a:t>
            </a:r>
            <a:r>
              <a:rPr lang="fa-IR" dirty="0" smtClean="0">
                <a:cs typeface="B Nazanin" pitchFamily="2" charset="-78"/>
              </a:rPr>
              <a:t>نمی توان </a:t>
            </a:r>
            <a:r>
              <a:rPr lang="fa-IR" dirty="0">
                <a:cs typeface="B Nazanin" pitchFamily="2" charset="-78"/>
              </a:rPr>
              <a:t>از </a:t>
            </a:r>
            <a:r>
              <a:rPr lang="fa-IR" dirty="0" smtClean="0">
                <a:cs typeface="B Nazanin" pitchFamily="2" charset="-78"/>
              </a:rPr>
              <a:t>محل اقامت </a:t>
            </a:r>
            <a:r>
              <a:rPr lang="fa-IR" dirty="0">
                <a:cs typeface="B Nazanin" pitchFamily="2" charset="-78"/>
              </a:rPr>
              <a:t>خود تبعید کرد یا از اقامت در محل </a:t>
            </a:r>
            <a:r>
              <a:rPr lang="fa-IR" dirty="0" smtClean="0">
                <a:cs typeface="B Nazanin" pitchFamily="2" charset="-78"/>
              </a:rPr>
              <a:t>موردعلاقه اش </a:t>
            </a:r>
            <a:r>
              <a:rPr lang="fa-IR" dirty="0">
                <a:cs typeface="B Nazanin" pitchFamily="2" charset="-78"/>
              </a:rPr>
              <a:t>ممنوع یا به اقامت در محلی مجبور ساخت مگر </a:t>
            </a:r>
            <a:r>
              <a:rPr lang="fa-IR" dirty="0" smtClean="0">
                <a:cs typeface="B Nazanin" pitchFamily="2" charset="-78"/>
              </a:rPr>
              <a:t>در مواردی </a:t>
            </a:r>
            <a:r>
              <a:rPr lang="fa-IR" dirty="0">
                <a:cs typeface="B Nazanin" pitchFamily="2" charset="-78"/>
              </a:rPr>
              <a:t>که قانون مقرر میدارد.</a:t>
            </a:r>
            <a:endParaRPr lang="fa-IR" dirty="0" smtClean="0">
              <a:cs typeface="B Nazanin" pitchFamily="2" charset="-78"/>
            </a:endParaRPr>
          </a:p>
          <a:p>
            <a:pPr algn="just" rtl="1"/>
            <a:r>
              <a:rPr lang="fa-IR" b="1" dirty="0" smtClean="0">
                <a:cs typeface="B Nazanin" pitchFamily="2" charset="-78"/>
              </a:rPr>
              <a:t>ماده </a:t>
            </a:r>
            <a:r>
              <a:rPr lang="fa-IR" b="1" dirty="0">
                <a:cs typeface="B Nazanin" pitchFamily="2" charset="-78"/>
              </a:rPr>
              <a:t>50- </a:t>
            </a:r>
            <a:r>
              <a:rPr lang="fa-IR" dirty="0">
                <a:cs typeface="B Nazanin" pitchFamily="2" charset="-78"/>
              </a:rPr>
              <a:t>اتباع ایرانی در هر نقطه از جهان حق دارند از خدمات و </a:t>
            </a:r>
            <a:r>
              <a:rPr lang="fa-IR" dirty="0" smtClean="0">
                <a:cs typeface="B Nazanin" pitchFamily="2" charset="-78"/>
              </a:rPr>
              <a:t>حمایت های </a:t>
            </a:r>
            <a:r>
              <a:rPr lang="fa-IR" dirty="0">
                <a:cs typeface="B Nazanin" pitchFamily="2" charset="-78"/>
              </a:rPr>
              <a:t>حقوقی، کنسولی و سیاسی دولت </a:t>
            </a:r>
            <a:r>
              <a:rPr lang="fa-IR" dirty="0" smtClean="0">
                <a:cs typeface="B Nazanin" pitchFamily="2" charset="-78"/>
              </a:rPr>
              <a:t>ایران بهره مند </a:t>
            </a:r>
            <a:r>
              <a:rPr lang="fa-IR" dirty="0">
                <a:cs typeface="B Nazanin" pitchFamily="2" charset="-78"/>
              </a:rPr>
              <a:t>شوند</a:t>
            </a:r>
            <a:r>
              <a:rPr lang="fa-IR" dirty="0" smtClean="0">
                <a:cs typeface="B Nazanin" pitchFamily="2" charset="-78"/>
              </a:rPr>
              <a:t>.(حمایت دیپلماتیک)</a:t>
            </a:r>
          </a:p>
          <a:p>
            <a:pPr algn="just" rtl="1"/>
            <a:endParaRPr lang="fa-IR" dirty="0" smtClean="0">
              <a:cs typeface="B Nazanin" pitchFamily="2" charset="-78"/>
            </a:endParaRPr>
          </a:p>
          <a:p>
            <a:pPr algn="just" rtl="1"/>
            <a:r>
              <a:rPr lang="fa-IR" dirty="0" smtClean="0">
                <a:solidFill>
                  <a:srgbClr val="AC0000"/>
                </a:solidFill>
                <a:effectLst>
                  <a:outerShdw blurRad="38100" dist="38100" dir="2700000" algn="tl">
                    <a:srgbClr val="000000">
                      <a:alpha val="43137"/>
                    </a:srgbClr>
                  </a:outerShdw>
                </a:effectLst>
                <a:cs typeface="B Titr" pitchFamily="2" charset="-78"/>
              </a:rPr>
              <a:t>ر- حق تشکیل و برخورداری از خانواده</a:t>
            </a:r>
          </a:p>
          <a:p>
            <a:pPr algn="just" rtl="1"/>
            <a:r>
              <a:rPr lang="fa-IR" b="1" dirty="0">
                <a:cs typeface="B Nazanin" pitchFamily="2" charset="-78"/>
              </a:rPr>
              <a:t>ماده 51-</a:t>
            </a:r>
            <a:r>
              <a:rPr lang="fa-IR" dirty="0">
                <a:cs typeface="B Nazanin" pitchFamily="2" charset="-78"/>
              </a:rPr>
              <a:t> حق شهروندان است که با </a:t>
            </a:r>
            <a:r>
              <a:rPr lang="fa-IR" dirty="0">
                <a:cs typeface="B Titr" pitchFamily="2" charset="-78"/>
              </a:rPr>
              <a:t>رضایت کامل، آزادانه و بدون هیچگونه اجباری نسبت به ازدواج و </a:t>
            </a:r>
            <a:r>
              <a:rPr lang="fa-IR" dirty="0" smtClean="0">
                <a:cs typeface="B Titr" pitchFamily="2" charset="-78"/>
              </a:rPr>
              <a:t>تشکیل خانواده</a:t>
            </a:r>
            <a:r>
              <a:rPr lang="fa-IR" dirty="0">
                <a:cs typeface="B Titr" pitchFamily="2" charset="-78"/>
              </a:rPr>
              <a:t>، با رعایت قانون مربوط اقدام نمایند</a:t>
            </a:r>
            <a:r>
              <a:rPr lang="fa-IR" dirty="0" smtClean="0">
                <a:cs typeface="B Titr" pitchFamily="2" charset="-78"/>
              </a:rPr>
              <a:t>.</a:t>
            </a:r>
          </a:p>
          <a:p>
            <a:pPr algn="just" rtl="1"/>
            <a:r>
              <a:rPr lang="fa-IR" b="1" dirty="0" smtClean="0">
                <a:cs typeface="B Nazanin" pitchFamily="2" charset="-78"/>
              </a:rPr>
              <a:t>ماده </a:t>
            </a:r>
            <a:r>
              <a:rPr lang="fa-IR" b="1" dirty="0">
                <a:cs typeface="B Nazanin" pitchFamily="2" charset="-78"/>
              </a:rPr>
              <a:t>52- </a:t>
            </a:r>
            <a:r>
              <a:rPr lang="fa-IR" dirty="0">
                <a:cs typeface="B Nazanin" pitchFamily="2" charset="-78"/>
              </a:rPr>
              <a:t>حق شهروندان است که از امکانات آموزشی، </a:t>
            </a:r>
            <a:r>
              <a:rPr lang="fa-IR" dirty="0" smtClean="0">
                <a:cs typeface="B Nazanin" pitchFamily="2" charset="-78"/>
              </a:rPr>
              <a:t>مشاوره ای </a:t>
            </a:r>
            <a:r>
              <a:rPr lang="fa-IR" dirty="0">
                <a:cs typeface="B Nazanin" pitchFamily="2" charset="-78"/>
              </a:rPr>
              <a:t>و پزشکی لازم در امر ازدواج </a:t>
            </a:r>
            <a:r>
              <a:rPr lang="fa-IR" dirty="0" smtClean="0">
                <a:cs typeface="B Nazanin" pitchFamily="2" charset="-78"/>
              </a:rPr>
              <a:t>بهره مند </a:t>
            </a:r>
            <a:r>
              <a:rPr lang="fa-IR" dirty="0">
                <a:cs typeface="B Nazanin" pitchFamily="2" charset="-78"/>
              </a:rPr>
              <a:t>باشند</a:t>
            </a:r>
            <a:r>
              <a:rPr lang="fa-IR" dirty="0" smtClean="0">
                <a:cs typeface="B Nazanin" pitchFamily="2" charset="-78"/>
              </a:rPr>
              <a:t>.</a:t>
            </a:r>
          </a:p>
          <a:p>
            <a:pPr algn="just" rtl="1"/>
            <a:r>
              <a:rPr lang="fa-IR" b="1" dirty="0">
                <a:cs typeface="B Nazanin" pitchFamily="2" charset="-78"/>
              </a:rPr>
              <a:t>ماده 53 - </a:t>
            </a:r>
            <a:r>
              <a:rPr lang="fa-IR" dirty="0">
                <a:cs typeface="B Nazanin" pitchFamily="2" charset="-78"/>
              </a:rPr>
              <a:t>حق شهروندان است که از تدابیر و </a:t>
            </a:r>
            <a:r>
              <a:rPr lang="fa-IR" dirty="0" smtClean="0">
                <a:cs typeface="B Nazanin" pitchFamily="2" charset="-78"/>
              </a:rPr>
              <a:t>حمایت های </a:t>
            </a:r>
            <a:r>
              <a:rPr lang="fa-IR" dirty="0">
                <a:cs typeface="B Nazanin" pitchFamily="2" charset="-78"/>
              </a:rPr>
              <a:t>لازم برای تشکیل، تحکیم، تعالی و </a:t>
            </a:r>
            <a:r>
              <a:rPr lang="fa-IR" dirty="0" smtClean="0">
                <a:cs typeface="B Nazanin" pitchFamily="2" charset="-78"/>
              </a:rPr>
              <a:t>ایمن سازی خانواده، تسهیل </a:t>
            </a:r>
            <a:r>
              <a:rPr lang="fa-IR" dirty="0">
                <a:cs typeface="B Nazanin" pitchFamily="2" charset="-78"/>
              </a:rPr>
              <a:t>ازدواج مبتنی بر </a:t>
            </a:r>
            <a:r>
              <a:rPr lang="fa-IR" dirty="0" smtClean="0">
                <a:cs typeface="B Nazanin" pitchFamily="2" charset="-78"/>
              </a:rPr>
              <a:t>ارزش ها </a:t>
            </a:r>
            <a:r>
              <a:rPr lang="fa-IR" dirty="0">
                <a:cs typeface="B Nazanin" pitchFamily="2" charset="-78"/>
              </a:rPr>
              <a:t>و </a:t>
            </a:r>
            <a:r>
              <a:rPr lang="fa-IR" dirty="0" smtClean="0">
                <a:cs typeface="B Nazanin" pitchFamily="2" charset="-78"/>
              </a:rPr>
              <a:t>سنت های </a:t>
            </a:r>
            <a:r>
              <a:rPr lang="fa-IR" dirty="0">
                <a:cs typeface="B Nazanin" pitchFamily="2" charset="-78"/>
              </a:rPr>
              <a:t>دینی و ملی برخوردار شوند.</a:t>
            </a:r>
            <a:endParaRPr lang="en-US" dirty="0">
              <a:cs typeface="B Nazanin" pitchFamily="2" charset="-78"/>
            </a:endParaRPr>
          </a:p>
        </p:txBody>
      </p:sp>
      <p:sp>
        <p:nvSpPr>
          <p:cNvPr id="4" name="Footer Placeholder 3"/>
          <p:cNvSpPr>
            <a:spLocks noGrp="1"/>
          </p:cNvSpPr>
          <p:nvPr>
            <p:ph type="ftr" sz="quarter" idx="11"/>
          </p:nvPr>
        </p:nvSpPr>
        <p:spPr/>
        <p:txBody>
          <a:bodyPr/>
          <a:lstStyle/>
          <a:p>
            <a:r>
              <a:rPr lang="fa-IR" smtClean="0"/>
              <a:t>صیانت از حقوق شهروندی در نظام اداری</a:t>
            </a:r>
            <a:endParaRPr lang="en-US"/>
          </a:p>
        </p:txBody>
      </p:sp>
      <p:sp>
        <p:nvSpPr>
          <p:cNvPr id="5" name="Slide Number Placeholder 4"/>
          <p:cNvSpPr>
            <a:spLocks noGrp="1"/>
          </p:cNvSpPr>
          <p:nvPr>
            <p:ph type="sldNum" sz="quarter" idx="12"/>
          </p:nvPr>
        </p:nvSpPr>
        <p:spPr>
          <a:xfrm>
            <a:off x="7596336" y="6309320"/>
            <a:ext cx="762000" cy="365125"/>
          </a:xfrm>
        </p:spPr>
        <p:txBody>
          <a:bodyPr/>
          <a:lstStyle/>
          <a:p>
            <a:fld id="{36633FBD-E5C5-4706-B188-57FBEE228433}" type="slidenum">
              <a:rPr lang="en-US" smtClean="0"/>
              <a:pPr/>
              <a:t>23</a:t>
            </a:fld>
            <a:endParaRPr lang="en-US" dirty="0"/>
          </a:p>
        </p:txBody>
      </p:sp>
    </p:spTree>
    <p:extLst>
      <p:ext uri="{BB962C8B-B14F-4D97-AF65-F5344CB8AC3E}">
        <p14:creationId xmlns:p14="http://schemas.microsoft.com/office/powerpoint/2010/main" val="2596396211"/>
      </p:ext>
    </p:extLst>
  </p:cSld>
  <p:clrMapOvr>
    <a:masterClrMapping/>
  </p:clrMapOvr>
  <p:transition spd="slow">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476672"/>
            <a:ext cx="7543800" cy="5616624"/>
          </a:xfrm>
        </p:spPr>
        <p:txBody>
          <a:bodyPr>
            <a:normAutofit fontScale="92500" lnSpcReduction="10000"/>
          </a:bodyPr>
          <a:lstStyle/>
          <a:p>
            <a:pPr algn="just" rtl="1"/>
            <a:r>
              <a:rPr lang="fa-IR" b="1" dirty="0" smtClean="0">
                <a:cs typeface="B Nazanin" pitchFamily="2" charset="-78"/>
              </a:rPr>
              <a:t>ماده </a:t>
            </a:r>
            <a:r>
              <a:rPr lang="fa-IR" b="1" dirty="0">
                <a:cs typeface="B Nazanin" pitchFamily="2" charset="-78"/>
              </a:rPr>
              <a:t>54- </a:t>
            </a:r>
            <a:r>
              <a:rPr lang="fa-IR" dirty="0">
                <a:cs typeface="B Nazanin" pitchFamily="2" charset="-78"/>
              </a:rPr>
              <a:t>حق همه شهروندان </a:t>
            </a:r>
            <a:r>
              <a:rPr lang="fa-IR" dirty="0" smtClean="0">
                <a:cs typeface="B Titr" pitchFamily="2" charset="-78"/>
              </a:rPr>
              <a:t>به ویژه </a:t>
            </a:r>
            <a:r>
              <a:rPr lang="fa-IR" dirty="0">
                <a:cs typeface="B Titr" pitchFamily="2" charset="-78"/>
              </a:rPr>
              <a:t>زنان و کودکان است</a:t>
            </a:r>
            <a:r>
              <a:rPr lang="fa-IR" dirty="0">
                <a:cs typeface="B Nazanin" pitchFamily="2" charset="-78"/>
              </a:rPr>
              <a:t> که از تعرض و خشونت گفتاری و رفتاری دیگران در </a:t>
            </a:r>
            <a:r>
              <a:rPr lang="fa-IR" dirty="0" smtClean="0">
                <a:cs typeface="B Nazanin" pitchFamily="2" charset="-78"/>
              </a:rPr>
              <a:t>تمام محیط </a:t>
            </a:r>
            <a:r>
              <a:rPr lang="fa-IR" dirty="0">
                <a:cs typeface="B Nazanin" pitchFamily="2" charset="-78"/>
              </a:rPr>
              <a:t>های خانوادگی و اجتماعی مصون باشند و در صورت بروز هر نوع خشونت امکان دسترسی آسان به </a:t>
            </a:r>
            <a:r>
              <a:rPr lang="fa-IR" dirty="0" smtClean="0">
                <a:cs typeface="B Nazanin" pitchFamily="2" charset="-78"/>
              </a:rPr>
              <a:t>مکان های </a:t>
            </a:r>
            <a:r>
              <a:rPr lang="fa-IR" dirty="0">
                <a:cs typeface="B Nazanin" pitchFamily="2" charset="-78"/>
              </a:rPr>
              <a:t>امن و </a:t>
            </a:r>
            <a:r>
              <a:rPr lang="fa-IR" dirty="0">
                <a:cs typeface="B Titr" pitchFamily="2" charset="-78"/>
              </a:rPr>
              <a:t>نهادهای امدادی، درمانی و قضایی</a:t>
            </a:r>
            <a:r>
              <a:rPr lang="fa-IR" dirty="0">
                <a:cs typeface="B Nazanin" pitchFamily="2" charset="-78"/>
              </a:rPr>
              <a:t> جهت احقاق حق خود را داشته باشند.</a:t>
            </a:r>
            <a:endParaRPr lang="fa-IR" dirty="0" smtClean="0">
              <a:cs typeface="B Nazanin" pitchFamily="2" charset="-78"/>
            </a:endParaRPr>
          </a:p>
          <a:p>
            <a:pPr algn="just" rtl="1"/>
            <a:r>
              <a:rPr lang="fa-IR" b="1" dirty="0" smtClean="0">
                <a:cs typeface="B Nazanin" pitchFamily="2" charset="-78"/>
              </a:rPr>
              <a:t>ماده </a:t>
            </a:r>
            <a:r>
              <a:rPr lang="fa-IR" b="1" dirty="0">
                <a:cs typeface="B Nazanin" pitchFamily="2" charset="-78"/>
              </a:rPr>
              <a:t>55- </a:t>
            </a:r>
            <a:r>
              <a:rPr lang="fa-IR" dirty="0">
                <a:cs typeface="B Nazanin" pitchFamily="2" charset="-78"/>
              </a:rPr>
              <a:t>حق </a:t>
            </a:r>
            <a:r>
              <a:rPr lang="fa-IR" dirty="0" smtClean="0">
                <a:cs typeface="B Nazanin" pitchFamily="2" charset="-78"/>
              </a:rPr>
              <a:t>کودکان </a:t>
            </a:r>
            <a:r>
              <a:rPr lang="fa-IR" dirty="0">
                <a:cs typeface="B Nazanin" pitchFamily="2" charset="-78"/>
              </a:rPr>
              <a:t>است که از والدین و سرپرستان </a:t>
            </a:r>
            <a:r>
              <a:rPr lang="fa-IR" dirty="0" smtClean="0">
                <a:cs typeface="B Nazanin" pitchFamily="2" charset="-78"/>
              </a:rPr>
              <a:t>صلاحیت دار بهره مند </a:t>
            </a:r>
            <a:r>
              <a:rPr lang="fa-IR" dirty="0">
                <a:cs typeface="B Nazanin" pitchFamily="2" charset="-78"/>
              </a:rPr>
              <a:t>باشند. جدا کردن کودکان از والدین </a:t>
            </a:r>
            <a:r>
              <a:rPr lang="fa-IR" dirty="0" smtClean="0">
                <a:cs typeface="B Nazanin" pitchFamily="2" charset="-78"/>
              </a:rPr>
              <a:t>و سرپرستان </a:t>
            </a:r>
            <a:r>
              <a:rPr lang="fa-IR" dirty="0">
                <a:cs typeface="B Nazanin" pitchFamily="2" charset="-78"/>
              </a:rPr>
              <a:t>قانونی آنها، صرفاً بر اساس قانون خواهد بود</a:t>
            </a:r>
            <a:r>
              <a:rPr lang="fa-IR" dirty="0" smtClean="0">
                <a:cs typeface="B Nazanin" pitchFamily="2" charset="-78"/>
              </a:rPr>
              <a:t>.</a:t>
            </a:r>
          </a:p>
          <a:p>
            <a:pPr algn="just" rtl="1"/>
            <a:r>
              <a:rPr lang="fa-IR" dirty="0" smtClean="0">
                <a:solidFill>
                  <a:srgbClr val="AC0000"/>
                </a:solidFill>
                <a:effectLst>
                  <a:outerShdw blurRad="38100" dist="38100" dir="2700000" algn="tl">
                    <a:srgbClr val="000000">
                      <a:alpha val="43137"/>
                    </a:srgbClr>
                  </a:outerShdw>
                </a:effectLst>
                <a:cs typeface="B Titr" pitchFamily="2" charset="-78"/>
              </a:rPr>
              <a:t>ز- حق برخورداری از دادخواهی عادلانه</a:t>
            </a:r>
          </a:p>
          <a:p>
            <a:pPr algn="just" rtl="1"/>
            <a:r>
              <a:rPr lang="fa-IR" b="1" dirty="0">
                <a:cs typeface="B Nazanin" pitchFamily="2" charset="-78"/>
              </a:rPr>
              <a:t>ماده 56- </a:t>
            </a:r>
            <a:r>
              <a:rPr lang="fa-IR" dirty="0">
                <a:cs typeface="B Nazanin" pitchFamily="2" charset="-78"/>
              </a:rPr>
              <a:t>حق شهروندان است که </a:t>
            </a:r>
            <a:r>
              <a:rPr lang="fa-IR" dirty="0" smtClean="0">
                <a:cs typeface="B Nazanin" pitchFamily="2" charset="-78"/>
              </a:rPr>
              <a:t>به منظور </a:t>
            </a:r>
            <a:r>
              <a:rPr lang="fa-IR" dirty="0">
                <a:cs typeface="B Titr" pitchFamily="2" charset="-78"/>
              </a:rPr>
              <a:t>دادخواهی آزادانه و با سهولت</a:t>
            </a:r>
            <a:r>
              <a:rPr lang="fa-IR" dirty="0">
                <a:cs typeface="B Nazanin" pitchFamily="2" charset="-78"/>
              </a:rPr>
              <a:t> به مراجع صالح و </a:t>
            </a:r>
            <a:r>
              <a:rPr lang="fa-IR" dirty="0" smtClean="0">
                <a:cs typeface="B Nazanin" pitchFamily="2" charset="-78"/>
              </a:rPr>
              <a:t>بی طرف </a:t>
            </a:r>
            <a:r>
              <a:rPr lang="fa-IR" dirty="0">
                <a:cs typeface="B Nazanin" pitchFamily="2" charset="-78"/>
              </a:rPr>
              <a:t>قضایی، </a:t>
            </a:r>
            <a:r>
              <a:rPr lang="fa-IR" dirty="0" smtClean="0">
                <a:cs typeface="B Nazanin" pitchFamily="2" charset="-78"/>
              </a:rPr>
              <a:t>انتظامی، اداری </a:t>
            </a:r>
            <a:r>
              <a:rPr lang="fa-IR" dirty="0">
                <a:cs typeface="B Nazanin" pitchFamily="2" charset="-78"/>
              </a:rPr>
              <a:t>و نظارتی، دسترسی داشته باشند. هیچکس را </a:t>
            </a:r>
            <a:r>
              <a:rPr lang="fa-IR" dirty="0" smtClean="0">
                <a:cs typeface="B Nazanin" pitchFamily="2" charset="-78"/>
              </a:rPr>
              <a:t>نمی توان </a:t>
            </a:r>
            <a:r>
              <a:rPr lang="fa-IR" dirty="0">
                <a:cs typeface="B Nazanin" pitchFamily="2" charset="-78"/>
              </a:rPr>
              <a:t>از این حق محروم کرد</a:t>
            </a:r>
            <a:r>
              <a:rPr lang="fa-IR" dirty="0" smtClean="0">
                <a:cs typeface="B Nazanin" pitchFamily="2" charset="-78"/>
              </a:rPr>
              <a:t>.</a:t>
            </a:r>
          </a:p>
          <a:p>
            <a:pPr algn="just" rtl="1"/>
            <a:r>
              <a:rPr lang="fa-IR" b="1" dirty="0" smtClean="0">
                <a:cs typeface="B Nazanin" pitchFamily="2" charset="-78"/>
              </a:rPr>
              <a:t>ماده </a:t>
            </a:r>
            <a:r>
              <a:rPr lang="fa-IR" b="1" dirty="0">
                <a:cs typeface="B Nazanin" pitchFamily="2" charset="-78"/>
              </a:rPr>
              <a:t>57- </a:t>
            </a:r>
            <a:r>
              <a:rPr lang="fa-IR" dirty="0">
                <a:cs typeface="B Titr" pitchFamily="2" charset="-78"/>
              </a:rPr>
              <a:t>اصل بر برائت است</a:t>
            </a:r>
            <a:r>
              <a:rPr lang="fa-IR" dirty="0">
                <a:cs typeface="B Nazanin" pitchFamily="2" charset="-78"/>
              </a:rPr>
              <a:t> و هیچکس مجرم شناخته </a:t>
            </a:r>
            <a:r>
              <a:rPr lang="fa-IR" dirty="0" smtClean="0">
                <a:cs typeface="B Nazanin" pitchFamily="2" charset="-78"/>
              </a:rPr>
              <a:t>نمی شود </a:t>
            </a:r>
            <a:r>
              <a:rPr lang="fa-IR" dirty="0">
                <a:cs typeface="B Nazanin" pitchFamily="2" charset="-78"/>
              </a:rPr>
              <a:t>مگر اینکه اتهام او در </a:t>
            </a:r>
            <a:r>
              <a:rPr lang="fa-IR" dirty="0" smtClean="0">
                <a:cs typeface="B Nazanin" pitchFamily="2" charset="-78"/>
              </a:rPr>
              <a:t>دادگاه های </a:t>
            </a:r>
            <a:r>
              <a:rPr lang="fa-IR" dirty="0">
                <a:cs typeface="B Nazanin" pitchFamily="2" charset="-78"/>
              </a:rPr>
              <a:t>صالح و با </a:t>
            </a:r>
            <a:r>
              <a:rPr lang="fa-IR" dirty="0" smtClean="0">
                <a:cs typeface="B Nazanin" pitchFamily="2" charset="-78"/>
              </a:rPr>
              <a:t>رعایت اصول </a:t>
            </a:r>
            <a:r>
              <a:rPr lang="fa-IR" dirty="0">
                <a:cs typeface="B Nazanin" pitchFamily="2" charset="-78"/>
              </a:rPr>
              <a:t>دادرسی عادلانه ازجمله اصل قانونی بودن جرم و مجازات، استقلال و </a:t>
            </a:r>
            <a:r>
              <a:rPr lang="fa-IR" dirty="0" smtClean="0">
                <a:cs typeface="B Nazanin" pitchFamily="2" charset="-78"/>
              </a:rPr>
              <a:t>بی طرفی </a:t>
            </a:r>
            <a:r>
              <a:rPr lang="fa-IR" dirty="0">
                <a:cs typeface="B Nazanin" pitchFamily="2" charset="-78"/>
              </a:rPr>
              <a:t>مرجع قضایی و قضات، </a:t>
            </a:r>
            <a:r>
              <a:rPr lang="fa-IR" dirty="0" smtClean="0">
                <a:cs typeface="B Nazanin" pitchFamily="2" charset="-78"/>
              </a:rPr>
              <a:t>حق دفاع</a:t>
            </a:r>
            <a:r>
              <a:rPr lang="fa-IR" dirty="0">
                <a:cs typeface="B Nazanin" pitchFamily="2" charset="-78"/>
              </a:rPr>
              <a:t>، شخصی بودن مسئولیت جزایی، رسیدگی در </a:t>
            </a:r>
            <a:r>
              <a:rPr lang="fa-IR" dirty="0" smtClean="0">
                <a:cs typeface="B Nazanin" pitchFamily="2" charset="-78"/>
              </a:rPr>
              <a:t>مدت زمان </a:t>
            </a:r>
            <a:r>
              <a:rPr lang="fa-IR" dirty="0">
                <a:cs typeface="B Nazanin" pitchFamily="2" charset="-78"/>
              </a:rPr>
              <a:t>معقول و بدون اطاله دادرسی و با حضور وکیل، </a:t>
            </a:r>
            <a:r>
              <a:rPr lang="fa-IR" dirty="0" smtClean="0">
                <a:cs typeface="B Nazanin" pitchFamily="2" charset="-78"/>
              </a:rPr>
              <a:t>اثبات شود</a:t>
            </a:r>
            <a:r>
              <a:rPr lang="fa-IR" dirty="0">
                <a:cs typeface="B Nazanin" pitchFamily="2" charset="-78"/>
              </a:rPr>
              <a:t>. احکام باید مستدل و مستند به قوانین و اصول مربوط صادر شود.</a:t>
            </a:r>
            <a:endParaRPr lang="en-US" dirty="0">
              <a:cs typeface="B Nazanin" pitchFamily="2" charset="-78"/>
            </a:endParaRPr>
          </a:p>
        </p:txBody>
      </p:sp>
      <p:sp>
        <p:nvSpPr>
          <p:cNvPr id="4" name="Footer Placeholder 3"/>
          <p:cNvSpPr>
            <a:spLocks noGrp="1"/>
          </p:cNvSpPr>
          <p:nvPr>
            <p:ph type="ftr" sz="quarter" idx="11"/>
          </p:nvPr>
        </p:nvSpPr>
        <p:spPr/>
        <p:txBody>
          <a:bodyPr/>
          <a:lstStyle/>
          <a:p>
            <a:r>
              <a:rPr lang="fa-IR" smtClean="0"/>
              <a:t>صیانت از حقوق شهروندی در نظام اداری</a:t>
            </a:r>
            <a:endParaRPr lang="en-US"/>
          </a:p>
        </p:txBody>
      </p:sp>
      <p:sp>
        <p:nvSpPr>
          <p:cNvPr id="5" name="Slide Number Placeholder 4"/>
          <p:cNvSpPr>
            <a:spLocks noGrp="1"/>
          </p:cNvSpPr>
          <p:nvPr>
            <p:ph type="sldNum" sz="quarter" idx="12"/>
          </p:nvPr>
        </p:nvSpPr>
        <p:spPr>
          <a:xfrm>
            <a:off x="7596336" y="6309320"/>
            <a:ext cx="762000" cy="365125"/>
          </a:xfrm>
        </p:spPr>
        <p:txBody>
          <a:bodyPr/>
          <a:lstStyle/>
          <a:p>
            <a:fld id="{36633FBD-E5C5-4706-B188-57FBEE228433}" type="slidenum">
              <a:rPr lang="en-US" smtClean="0"/>
              <a:pPr/>
              <a:t>24</a:t>
            </a:fld>
            <a:endParaRPr lang="en-US" dirty="0"/>
          </a:p>
        </p:txBody>
      </p:sp>
    </p:spTree>
    <p:extLst>
      <p:ext uri="{BB962C8B-B14F-4D97-AF65-F5344CB8AC3E}">
        <p14:creationId xmlns:p14="http://schemas.microsoft.com/office/powerpoint/2010/main" val="632997128"/>
      </p:ext>
    </p:extLst>
  </p:cSld>
  <p:clrMapOvr>
    <a:masterClrMapping/>
  </p:clrMapOvr>
  <p:transition spd="slow">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476672"/>
            <a:ext cx="7543800" cy="5616624"/>
          </a:xfrm>
        </p:spPr>
        <p:txBody>
          <a:bodyPr>
            <a:normAutofit fontScale="92500" lnSpcReduction="20000"/>
          </a:bodyPr>
          <a:lstStyle/>
          <a:p>
            <a:pPr algn="just" rtl="1"/>
            <a:r>
              <a:rPr lang="fa-IR" b="1" dirty="0" smtClean="0">
                <a:cs typeface="B Nazanin" pitchFamily="2" charset="-78"/>
              </a:rPr>
              <a:t>ماده </a:t>
            </a:r>
            <a:r>
              <a:rPr lang="fa-IR" b="1" dirty="0">
                <a:cs typeface="B Nazanin" pitchFamily="2" charset="-78"/>
              </a:rPr>
              <a:t>58-</a:t>
            </a:r>
            <a:r>
              <a:rPr lang="fa-IR" dirty="0">
                <a:cs typeface="B Nazanin" pitchFamily="2" charset="-78"/>
              </a:rPr>
              <a:t> حق شهروندان است که از بدو تا ختم فرایند دادرسی در مراجع قضایی، انتظامی و اداری </a:t>
            </a:r>
            <a:r>
              <a:rPr lang="fa-IR" dirty="0" smtClean="0">
                <a:cs typeface="B Titr" pitchFamily="2" charset="-78"/>
              </a:rPr>
              <a:t>به صورت آزادانه وکیل </a:t>
            </a:r>
            <a:r>
              <a:rPr lang="fa-IR" dirty="0">
                <a:cs typeface="B Titr" pitchFamily="2" charset="-78"/>
              </a:rPr>
              <a:t>انتخاب </a:t>
            </a:r>
            <a:r>
              <a:rPr lang="fa-IR" dirty="0">
                <a:cs typeface="B Nazanin" pitchFamily="2" charset="-78"/>
              </a:rPr>
              <a:t>نمایند. اگر افراد توانایی انتخاب وکیل در مراجع قضایی را نداشته باشند باید برای آنها </a:t>
            </a:r>
            <a:r>
              <a:rPr lang="fa-IR" dirty="0" smtClean="0">
                <a:cs typeface="B Nazanin" pitchFamily="2" charset="-78"/>
              </a:rPr>
              <a:t>امکانات تعیین </a:t>
            </a:r>
            <a:r>
              <a:rPr lang="fa-IR" dirty="0">
                <a:cs typeface="B Nazanin" pitchFamily="2" charset="-78"/>
              </a:rPr>
              <a:t>وکیل فراهم شود. در راستای استیفای </a:t>
            </a:r>
            <a:r>
              <a:rPr lang="fa-IR" dirty="0" smtClean="0">
                <a:cs typeface="B Nazanin" pitchFamily="2" charset="-78"/>
              </a:rPr>
              <a:t>خدشه ناپذیر </a:t>
            </a:r>
            <a:r>
              <a:rPr lang="fa-IR" dirty="0">
                <a:cs typeface="B Nazanin" pitchFamily="2" charset="-78"/>
              </a:rPr>
              <a:t>حق دفاع، از استقلال </a:t>
            </a:r>
            <a:r>
              <a:rPr lang="fa-IR" dirty="0" smtClean="0">
                <a:cs typeface="B Nazanin" pitchFamily="2" charset="-78"/>
              </a:rPr>
              <a:t>حرف های </a:t>
            </a:r>
            <a:r>
              <a:rPr lang="fa-IR" dirty="0">
                <a:cs typeface="B Nazanin" pitchFamily="2" charset="-78"/>
              </a:rPr>
              <a:t>وکلا حمایت خواهد شد</a:t>
            </a:r>
            <a:r>
              <a:rPr lang="fa-IR" dirty="0" smtClean="0">
                <a:cs typeface="B Nazanin" pitchFamily="2" charset="-78"/>
              </a:rPr>
              <a:t>. </a:t>
            </a:r>
          </a:p>
          <a:p>
            <a:pPr algn="just" rtl="1"/>
            <a:r>
              <a:rPr lang="fa-IR" b="1" dirty="0" smtClean="0">
                <a:cs typeface="B Nazanin" pitchFamily="2" charset="-78"/>
              </a:rPr>
              <a:t>ماده </a:t>
            </a:r>
            <a:r>
              <a:rPr lang="fa-IR" b="1" dirty="0">
                <a:cs typeface="B Nazanin" pitchFamily="2" charset="-78"/>
              </a:rPr>
              <a:t>59-</a:t>
            </a:r>
            <a:r>
              <a:rPr lang="fa-IR" dirty="0">
                <a:cs typeface="B Nazanin" pitchFamily="2" charset="-78"/>
              </a:rPr>
              <a:t> اصل، برگزاری </a:t>
            </a:r>
            <a:r>
              <a:rPr lang="fa-IR" dirty="0">
                <a:cs typeface="B Titr" pitchFamily="2" charset="-78"/>
              </a:rPr>
              <a:t>علنی محاکمات است </a:t>
            </a:r>
            <a:r>
              <a:rPr lang="fa-IR" dirty="0">
                <a:cs typeface="B Nazanin" pitchFamily="2" charset="-78"/>
              </a:rPr>
              <a:t>و شهروندان حق دارند در صورت تمایل در جلسات رسیدگی </a:t>
            </a:r>
            <a:r>
              <a:rPr lang="fa-IR" dirty="0" smtClean="0">
                <a:cs typeface="B Nazanin" pitchFamily="2" charset="-78"/>
              </a:rPr>
              <a:t>حضور یابند</a:t>
            </a:r>
            <a:r>
              <a:rPr lang="fa-IR" dirty="0">
                <a:cs typeface="B Nazanin" pitchFamily="2" charset="-78"/>
              </a:rPr>
              <a:t>. موارد استثنا صرفاً به حکم قانون </a:t>
            </a:r>
            <a:r>
              <a:rPr lang="fa-IR" dirty="0" smtClean="0">
                <a:cs typeface="B Nazanin" pitchFamily="2" charset="-78"/>
              </a:rPr>
              <a:t>می باشد. </a:t>
            </a:r>
          </a:p>
          <a:p>
            <a:pPr algn="just" rtl="1"/>
            <a:r>
              <a:rPr lang="fa-IR" b="1" dirty="0">
                <a:cs typeface="B Nazanin" pitchFamily="2" charset="-78"/>
              </a:rPr>
              <a:t>ماده 60- </a:t>
            </a:r>
            <a:r>
              <a:rPr lang="fa-IR" dirty="0">
                <a:cs typeface="B Nazanin" pitchFamily="2" charset="-78"/>
              </a:rPr>
              <a:t>شهروندان </a:t>
            </a:r>
            <a:r>
              <a:rPr lang="fa-IR" dirty="0" smtClean="0">
                <a:cs typeface="B Nazanin" pitchFamily="2" charset="-78"/>
              </a:rPr>
              <a:t>(اعم </a:t>
            </a:r>
            <a:r>
              <a:rPr lang="fa-IR" dirty="0">
                <a:cs typeface="B Nazanin" pitchFamily="2" charset="-78"/>
              </a:rPr>
              <a:t>از متهم، محکوم و قربانی </a:t>
            </a:r>
            <a:r>
              <a:rPr lang="fa-IR" dirty="0" smtClean="0">
                <a:cs typeface="B Nazanin" pitchFamily="2" charset="-78"/>
              </a:rPr>
              <a:t>جرم) </a:t>
            </a:r>
            <a:r>
              <a:rPr lang="fa-IR" dirty="0">
                <a:cs typeface="B Titr" pitchFamily="2" charset="-78"/>
              </a:rPr>
              <a:t>از حق امنیت و حفظ مشخصات </a:t>
            </a:r>
            <a:r>
              <a:rPr lang="fa-IR" dirty="0" smtClean="0">
                <a:cs typeface="B Titr" pitchFamily="2" charset="-78"/>
              </a:rPr>
              <a:t>هویتی شان</a:t>
            </a:r>
            <a:r>
              <a:rPr lang="fa-IR" dirty="0" smtClean="0">
                <a:cs typeface="B Nazanin" pitchFamily="2" charset="-78"/>
              </a:rPr>
              <a:t> </a:t>
            </a:r>
            <a:r>
              <a:rPr lang="fa-IR" dirty="0">
                <a:cs typeface="B Nazanin" pitchFamily="2" charset="-78"/>
              </a:rPr>
              <a:t>در برابر </a:t>
            </a:r>
            <a:r>
              <a:rPr lang="fa-IR" dirty="0" smtClean="0">
                <a:cs typeface="B Nazanin" pitchFamily="2" charset="-78"/>
              </a:rPr>
              <a:t>مراجع قضایی</a:t>
            </a:r>
            <a:r>
              <a:rPr lang="fa-IR" dirty="0">
                <a:cs typeface="B Nazanin" pitchFamily="2" charset="-78"/>
              </a:rPr>
              <a:t>، انتظامی و اداری برخوردارند و </a:t>
            </a:r>
            <a:r>
              <a:rPr lang="fa-IR" dirty="0">
                <a:cs typeface="B Titr" pitchFamily="2" charset="-78"/>
              </a:rPr>
              <a:t>نباید کمترین </a:t>
            </a:r>
            <a:r>
              <a:rPr lang="fa-IR" dirty="0" smtClean="0">
                <a:cs typeface="B Titr" pitchFamily="2" charset="-78"/>
              </a:rPr>
              <a:t>خدشه ای </a:t>
            </a:r>
            <a:r>
              <a:rPr lang="fa-IR" dirty="0">
                <a:cs typeface="B Titr" pitchFamily="2" charset="-78"/>
              </a:rPr>
              <a:t>به شأن، حرمت و کرامت انسانی آنها وارد </a:t>
            </a:r>
            <a:r>
              <a:rPr lang="fa-IR" dirty="0" smtClean="0">
                <a:cs typeface="B Titr" pitchFamily="2" charset="-78"/>
              </a:rPr>
              <a:t>شود. هرگونه </a:t>
            </a:r>
            <a:r>
              <a:rPr lang="fa-IR" dirty="0">
                <a:cs typeface="B Titr" pitchFamily="2" charset="-78"/>
              </a:rPr>
              <a:t>رفتار غیرقانونی مانند شکنجه جسمی یا روانی، اجبار به ادای شهادت یا ارائه اطلاعات، رفتار توأم با </a:t>
            </a:r>
            <a:r>
              <a:rPr lang="fa-IR" dirty="0" smtClean="0">
                <a:cs typeface="B Titr" pitchFamily="2" charset="-78"/>
              </a:rPr>
              <a:t>تحقیر کلامی </a:t>
            </a:r>
            <a:r>
              <a:rPr lang="fa-IR" dirty="0">
                <a:cs typeface="B Titr" pitchFamily="2" charset="-78"/>
              </a:rPr>
              <a:t>یا عملی، خشونت گفتاری یا فیزیکی و توهین به متهم یا محکوم، نقض حقوق شهروندی است</a:t>
            </a:r>
            <a:r>
              <a:rPr lang="fa-IR" dirty="0">
                <a:cs typeface="B Nazanin" pitchFamily="2" charset="-78"/>
              </a:rPr>
              <a:t> و علاوه </a:t>
            </a:r>
            <a:r>
              <a:rPr lang="fa-IR" dirty="0" smtClean="0">
                <a:cs typeface="B Nazanin" pitchFamily="2" charset="-78"/>
              </a:rPr>
              <a:t>بر اینکه </a:t>
            </a:r>
            <a:r>
              <a:rPr lang="fa-IR" dirty="0">
                <a:cs typeface="B Nazanin" pitchFamily="2" charset="-78"/>
              </a:rPr>
              <a:t>موجب پیگرد قانونی است، نتایج حاصل از این رفتارها نیز قابل استناد علیه افراد نیست.</a:t>
            </a:r>
            <a:endParaRPr lang="fa-IR" dirty="0" smtClean="0">
              <a:cs typeface="B Nazanin" pitchFamily="2" charset="-78"/>
            </a:endParaRPr>
          </a:p>
          <a:p>
            <a:pPr algn="just" rtl="1"/>
            <a:r>
              <a:rPr lang="fa-IR" b="1" dirty="0">
                <a:cs typeface="B Nazanin" pitchFamily="2" charset="-78"/>
              </a:rPr>
              <a:t>ماده 61- </a:t>
            </a:r>
            <a:r>
              <a:rPr lang="fa-IR" dirty="0">
                <a:cs typeface="B Nazanin" pitchFamily="2" charset="-78"/>
              </a:rPr>
              <a:t>محاکمه شهروندانی که با </a:t>
            </a:r>
            <a:r>
              <a:rPr lang="fa-IR" dirty="0">
                <a:cs typeface="B Titr" pitchFamily="2" charset="-78"/>
              </a:rPr>
              <a:t>اتهامات سیاسی یا مطبوعاتی</a:t>
            </a:r>
            <a:r>
              <a:rPr lang="fa-IR" dirty="0">
                <a:cs typeface="B Nazanin" pitchFamily="2" charset="-78"/>
              </a:rPr>
              <a:t> مواجه </a:t>
            </a:r>
            <a:r>
              <a:rPr lang="fa-IR" dirty="0" smtClean="0">
                <a:cs typeface="B Nazanin" pitchFamily="2" charset="-78"/>
              </a:rPr>
              <a:t>می باشند </a:t>
            </a:r>
            <a:r>
              <a:rPr lang="fa-IR" dirty="0">
                <a:cs typeface="B Nazanin" pitchFamily="2" charset="-78"/>
              </a:rPr>
              <a:t>صرفاً در </a:t>
            </a:r>
            <a:r>
              <a:rPr lang="fa-IR" dirty="0" smtClean="0">
                <a:cs typeface="B Nazanin" pitchFamily="2" charset="-78"/>
              </a:rPr>
              <a:t>دادگاه های دادگستری، به صورت </a:t>
            </a:r>
            <a:r>
              <a:rPr lang="fa-IR" dirty="0">
                <a:cs typeface="B Nazanin" pitchFamily="2" charset="-78"/>
              </a:rPr>
              <a:t>علنی و با </a:t>
            </a:r>
            <a:r>
              <a:rPr lang="fa-IR" dirty="0">
                <a:cs typeface="B Titr" pitchFamily="2" charset="-78"/>
              </a:rPr>
              <a:t>حضور </a:t>
            </a:r>
            <a:r>
              <a:rPr lang="fa-IR" dirty="0" smtClean="0">
                <a:cs typeface="B Titr" pitchFamily="2" charset="-78"/>
              </a:rPr>
              <a:t>هیئت منصفه </a:t>
            </a:r>
            <a:r>
              <a:rPr lang="fa-IR" dirty="0">
                <a:cs typeface="B Nazanin" pitchFamily="2" charset="-78"/>
              </a:rPr>
              <a:t>انجام </a:t>
            </a:r>
            <a:r>
              <a:rPr lang="fa-IR" dirty="0" smtClean="0">
                <a:cs typeface="B Nazanin" pitchFamily="2" charset="-78"/>
              </a:rPr>
              <a:t>می شود</a:t>
            </a:r>
            <a:r>
              <a:rPr lang="fa-IR" dirty="0">
                <a:cs typeface="B Nazanin" pitchFamily="2" charset="-78"/>
              </a:rPr>
              <a:t>. انتخاب اعضای </a:t>
            </a:r>
            <a:r>
              <a:rPr lang="fa-IR" dirty="0" smtClean="0">
                <a:cs typeface="B Nazanin" pitchFamily="2" charset="-78"/>
              </a:rPr>
              <a:t>هیئت منصفه </a:t>
            </a:r>
            <a:r>
              <a:rPr lang="fa-IR" dirty="0">
                <a:cs typeface="B Nazanin" pitchFamily="2" charset="-78"/>
              </a:rPr>
              <a:t>باید تجلی وجدان عمومی </a:t>
            </a:r>
            <a:r>
              <a:rPr lang="fa-IR" dirty="0" smtClean="0">
                <a:cs typeface="B Nazanin" pitchFamily="2" charset="-78"/>
              </a:rPr>
              <a:t>و برآیند </a:t>
            </a:r>
            <a:r>
              <a:rPr lang="fa-IR" dirty="0">
                <a:cs typeface="B Nazanin" pitchFamily="2" charset="-78"/>
              </a:rPr>
              <a:t>افکار و نظرات </a:t>
            </a:r>
            <a:r>
              <a:rPr lang="fa-IR" dirty="0" smtClean="0">
                <a:cs typeface="B Nazanin" pitchFamily="2" charset="-78"/>
              </a:rPr>
              <a:t>گروه های </a:t>
            </a:r>
            <a:r>
              <a:rPr lang="fa-IR" dirty="0">
                <a:cs typeface="B Nazanin" pitchFamily="2" charset="-78"/>
              </a:rPr>
              <a:t>اجتماعی مختلف باشد.</a:t>
            </a:r>
            <a:endParaRPr lang="fa-IR" dirty="0" smtClean="0">
              <a:cs typeface="B Nazanin" pitchFamily="2" charset="-78"/>
            </a:endParaRPr>
          </a:p>
        </p:txBody>
      </p:sp>
      <p:sp>
        <p:nvSpPr>
          <p:cNvPr id="4" name="Footer Placeholder 3"/>
          <p:cNvSpPr>
            <a:spLocks noGrp="1"/>
          </p:cNvSpPr>
          <p:nvPr>
            <p:ph type="ftr" sz="quarter" idx="11"/>
          </p:nvPr>
        </p:nvSpPr>
        <p:spPr/>
        <p:txBody>
          <a:bodyPr/>
          <a:lstStyle/>
          <a:p>
            <a:r>
              <a:rPr lang="fa-IR" smtClean="0"/>
              <a:t>صیانت از حقوق شهروندی در نظام اداری</a:t>
            </a:r>
            <a:endParaRPr lang="en-US"/>
          </a:p>
        </p:txBody>
      </p:sp>
      <p:sp>
        <p:nvSpPr>
          <p:cNvPr id="5" name="Slide Number Placeholder 4"/>
          <p:cNvSpPr>
            <a:spLocks noGrp="1"/>
          </p:cNvSpPr>
          <p:nvPr>
            <p:ph type="sldNum" sz="quarter" idx="12"/>
          </p:nvPr>
        </p:nvSpPr>
        <p:spPr>
          <a:xfrm>
            <a:off x="7596336" y="6309320"/>
            <a:ext cx="762000" cy="365125"/>
          </a:xfrm>
        </p:spPr>
        <p:txBody>
          <a:bodyPr/>
          <a:lstStyle/>
          <a:p>
            <a:fld id="{36633FBD-E5C5-4706-B188-57FBEE228433}" type="slidenum">
              <a:rPr lang="en-US" smtClean="0"/>
              <a:pPr/>
              <a:t>25</a:t>
            </a:fld>
            <a:endParaRPr lang="en-US" dirty="0"/>
          </a:p>
        </p:txBody>
      </p:sp>
    </p:spTree>
    <p:extLst>
      <p:ext uri="{BB962C8B-B14F-4D97-AF65-F5344CB8AC3E}">
        <p14:creationId xmlns:p14="http://schemas.microsoft.com/office/powerpoint/2010/main" val="418643525"/>
      </p:ext>
    </p:extLst>
  </p:cSld>
  <p:clrMapOvr>
    <a:masterClrMapping/>
  </p:clrMapOvr>
  <p:transition spd="slow">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548680"/>
            <a:ext cx="7543800" cy="5544616"/>
          </a:xfrm>
        </p:spPr>
        <p:txBody>
          <a:bodyPr>
            <a:normAutofit/>
          </a:bodyPr>
          <a:lstStyle/>
          <a:p>
            <a:pPr algn="just" rtl="1"/>
            <a:r>
              <a:rPr lang="fa-IR" b="1" dirty="0" smtClean="0">
                <a:cs typeface="B Nazanin" pitchFamily="2" charset="-78"/>
              </a:rPr>
              <a:t>ماده </a:t>
            </a:r>
            <a:r>
              <a:rPr lang="fa-IR" b="1" dirty="0">
                <a:cs typeface="B Nazanin" pitchFamily="2" charset="-78"/>
              </a:rPr>
              <a:t>62- </a:t>
            </a:r>
            <a:r>
              <a:rPr lang="fa-IR" dirty="0">
                <a:cs typeface="B Nazanin" pitchFamily="2" charset="-78"/>
              </a:rPr>
              <a:t>حق شهروندان است که از </a:t>
            </a:r>
            <a:r>
              <a:rPr lang="fa-IR" sz="2200" dirty="0">
                <a:cs typeface="B Titr" pitchFamily="2" charset="-78"/>
              </a:rPr>
              <a:t>بازداشت خودسرانه و بازرسی فاقد مجوز مصون باشند.</a:t>
            </a:r>
            <a:r>
              <a:rPr lang="fa-IR" dirty="0">
                <a:cs typeface="B Nazanin" pitchFamily="2" charset="-78"/>
              </a:rPr>
              <a:t> هرگونه تهدید، </a:t>
            </a:r>
            <a:r>
              <a:rPr lang="fa-IR" dirty="0" smtClean="0">
                <a:cs typeface="B Nazanin" pitchFamily="2" charset="-78"/>
              </a:rPr>
              <a:t>اعمال فشار </a:t>
            </a:r>
            <a:r>
              <a:rPr lang="fa-IR" dirty="0">
                <a:cs typeface="B Nazanin" pitchFamily="2" charset="-78"/>
              </a:rPr>
              <a:t>و محدودیت بر خانواده و بستگان افراد در معرض اتهام و بازداشت ممنوع </a:t>
            </a:r>
            <a:r>
              <a:rPr lang="fa-IR" dirty="0" smtClean="0">
                <a:cs typeface="B Nazanin" pitchFamily="2" charset="-78"/>
              </a:rPr>
              <a:t>است.</a:t>
            </a:r>
          </a:p>
          <a:p>
            <a:pPr algn="just" rtl="1"/>
            <a:r>
              <a:rPr lang="fa-IR" b="1" dirty="0" smtClean="0">
                <a:cs typeface="B Nazanin" pitchFamily="2" charset="-78"/>
              </a:rPr>
              <a:t>ماده </a:t>
            </a:r>
            <a:r>
              <a:rPr lang="fa-IR" b="1" dirty="0">
                <a:cs typeface="B Nazanin" pitchFamily="2" charset="-78"/>
              </a:rPr>
              <a:t>63-</a:t>
            </a:r>
            <a:r>
              <a:rPr lang="fa-IR" dirty="0">
                <a:cs typeface="B Nazanin" pitchFamily="2" charset="-78"/>
              </a:rPr>
              <a:t> حق شهروندان است که از تمامی </a:t>
            </a:r>
            <a:r>
              <a:rPr lang="fa-IR" sz="2200" dirty="0">
                <a:cs typeface="B Titr" pitchFamily="2" charset="-78"/>
              </a:rPr>
              <a:t>حقوق دادخواهی خود ازجمله اطلاع از نوع و علت اتهام و </a:t>
            </a:r>
            <a:r>
              <a:rPr lang="fa-IR" sz="2200" dirty="0" smtClean="0">
                <a:cs typeface="B Titr" pitchFamily="2" charset="-78"/>
              </a:rPr>
              <a:t>مستندات</a:t>
            </a:r>
            <a:r>
              <a:rPr lang="fa-IR" dirty="0" smtClean="0">
                <a:cs typeface="B Nazanin" pitchFamily="2" charset="-78"/>
              </a:rPr>
              <a:t> قانونی </a:t>
            </a:r>
            <a:r>
              <a:rPr lang="fa-IR" dirty="0">
                <a:cs typeface="B Nazanin" pitchFamily="2" charset="-78"/>
              </a:rPr>
              <a:t>آن و انتخاب وکیل آگاهی داشته باشند و از فرصت مناسب برای ارائه شکایت یا دفاعیات خود، ثبت </a:t>
            </a:r>
            <a:r>
              <a:rPr lang="fa-IR" dirty="0" smtClean="0">
                <a:cs typeface="B Nazanin" pitchFamily="2" charset="-78"/>
              </a:rPr>
              <a:t>دقیق مطالب ارائه شده </a:t>
            </a:r>
            <a:r>
              <a:rPr lang="fa-IR" dirty="0">
                <a:cs typeface="B Nazanin" pitchFamily="2" charset="-78"/>
              </a:rPr>
              <a:t>در همه مراحل دادرسی، نگهداری در </a:t>
            </a:r>
            <a:r>
              <a:rPr lang="fa-IR" dirty="0" smtClean="0">
                <a:cs typeface="B Nazanin" pitchFamily="2" charset="-78"/>
              </a:rPr>
              <a:t>بازداشتگاه ها </a:t>
            </a:r>
            <a:r>
              <a:rPr lang="fa-IR" dirty="0">
                <a:cs typeface="B Nazanin" pitchFamily="2" charset="-78"/>
              </a:rPr>
              <a:t>یا </a:t>
            </a:r>
            <a:r>
              <a:rPr lang="fa-IR" dirty="0" smtClean="0">
                <a:cs typeface="B Nazanin" pitchFamily="2" charset="-78"/>
              </a:rPr>
              <a:t>زندان های </a:t>
            </a:r>
            <a:r>
              <a:rPr lang="fa-IR" dirty="0">
                <a:cs typeface="B Nazanin" pitchFamily="2" charset="-78"/>
              </a:rPr>
              <a:t>قانونی و اطلاع خانواده </a:t>
            </a:r>
            <a:r>
              <a:rPr lang="fa-IR" dirty="0" smtClean="0">
                <a:cs typeface="B Nazanin" pitchFamily="2" charset="-78"/>
              </a:rPr>
              <a:t>از بازداشت بهره مند </a:t>
            </a:r>
            <a:r>
              <a:rPr lang="fa-IR" dirty="0">
                <a:cs typeface="B Nazanin" pitchFamily="2" charset="-78"/>
              </a:rPr>
              <a:t>شوند</a:t>
            </a:r>
            <a:r>
              <a:rPr lang="fa-IR" dirty="0" smtClean="0">
                <a:cs typeface="B Nazanin" pitchFamily="2" charset="-78"/>
              </a:rPr>
              <a:t>.</a:t>
            </a:r>
          </a:p>
          <a:p>
            <a:pPr algn="just" rtl="1"/>
            <a:r>
              <a:rPr lang="fa-IR" b="1" dirty="0" smtClean="0">
                <a:cs typeface="B Nazanin" pitchFamily="2" charset="-78"/>
              </a:rPr>
              <a:t>ماده </a:t>
            </a:r>
            <a:r>
              <a:rPr lang="fa-IR" b="1" dirty="0">
                <a:cs typeface="B Nazanin" pitchFamily="2" charset="-78"/>
              </a:rPr>
              <a:t>64- </a:t>
            </a:r>
            <a:r>
              <a:rPr lang="fa-IR" dirty="0" smtClean="0">
                <a:cs typeface="B Nazanin" pitchFamily="2" charset="-78"/>
              </a:rPr>
              <a:t>بازداشت شدگان</a:t>
            </a:r>
            <a:r>
              <a:rPr lang="fa-IR" dirty="0">
                <a:cs typeface="B Nazanin" pitchFamily="2" charset="-78"/>
              </a:rPr>
              <a:t>، محکومان و زندانیان حق دارند که از حقوق شهروندی مربوط به خود از قبیل </a:t>
            </a:r>
            <a:r>
              <a:rPr lang="fa-IR" dirty="0" smtClean="0">
                <a:cs typeface="B Nazanin" pitchFamily="2" charset="-78"/>
              </a:rPr>
              <a:t>تغذیه مناسب</a:t>
            </a:r>
            <a:r>
              <a:rPr lang="fa-IR" dirty="0">
                <a:cs typeface="B Nazanin" pitchFamily="2" charset="-78"/>
              </a:rPr>
              <a:t>، پوشاک، </a:t>
            </a:r>
            <a:r>
              <a:rPr lang="fa-IR" dirty="0" smtClean="0">
                <a:cs typeface="B Nazanin" pitchFamily="2" charset="-78"/>
              </a:rPr>
              <a:t>مراقبت های </a:t>
            </a:r>
            <a:r>
              <a:rPr lang="fa-IR" dirty="0">
                <a:cs typeface="B Nazanin" pitchFamily="2" charset="-78"/>
              </a:rPr>
              <a:t>بهداشتی و درمانی، ارتباط و اطلاع از خانواده، خدمات آموزشی و فرهنگی، </a:t>
            </a:r>
            <a:r>
              <a:rPr lang="fa-IR" dirty="0" smtClean="0">
                <a:cs typeface="B Nazanin" pitchFamily="2" charset="-78"/>
              </a:rPr>
              <a:t>انجام عبادات </a:t>
            </a:r>
            <a:r>
              <a:rPr lang="fa-IR" dirty="0">
                <a:cs typeface="B Nazanin" pitchFamily="2" charset="-78"/>
              </a:rPr>
              <a:t>و احکام دینی </a:t>
            </a:r>
            <a:r>
              <a:rPr lang="fa-IR" dirty="0" smtClean="0">
                <a:cs typeface="B Nazanin" pitchFamily="2" charset="-78"/>
              </a:rPr>
              <a:t>بهره مند </a:t>
            </a:r>
            <a:r>
              <a:rPr lang="fa-IR" dirty="0">
                <a:cs typeface="B Nazanin" pitchFamily="2" charset="-78"/>
              </a:rPr>
              <a:t>باشند</a:t>
            </a:r>
            <a:r>
              <a:rPr lang="fa-IR" dirty="0" smtClean="0">
                <a:cs typeface="B Nazanin" pitchFamily="2" charset="-78"/>
              </a:rPr>
              <a:t>.</a:t>
            </a:r>
          </a:p>
          <a:p>
            <a:pPr algn="just" rtl="1"/>
            <a:r>
              <a:rPr lang="fa-IR" b="1" dirty="0">
                <a:cs typeface="B Nazanin" pitchFamily="2" charset="-78"/>
              </a:rPr>
              <a:t>ماده 65-</a:t>
            </a:r>
            <a:r>
              <a:rPr lang="fa-IR" dirty="0">
                <a:cs typeface="B Nazanin" pitchFamily="2" charset="-78"/>
              </a:rPr>
              <a:t> </a:t>
            </a:r>
            <a:r>
              <a:rPr lang="fa-IR" sz="2200" dirty="0" smtClean="0">
                <a:cs typeface="B Titr" pitchFamily="2" charset="-78"/>
              </a:rPr>
              <a:t>تجدید نظرخواهی</a:t>
            </a:r>
            <a:r>
              <a:rPr lang="fa-IR" dirty="0" smtClean="0">
                <a:cs typeface="B Nazanin" pitchFamily="2" charset="-78"/>
              </a:rPr>
              <a:t> </a:t>
            </a:r>
            <a:r>
              <a:rPr lang="fa-IR" dirty="0">
                <a:cs typeface="B Nazanin" pitchFamily="2" charset="-78"/>
              </a:rPr>
              <a:t>از احکام </a:t>
            </a:r>
            <a:r>
              <a:rPr lang="fa-IR" dirty="0" smtClean="0">
                <a:cs typeface="B Nazanin" pitchFamily="2" charset="-78"/>
              </a:rPr>
              <a:t>دادگاه های </a:t>
            </a:r>
            <a:r>
              <a:rPr lang="fa-IR" dirty="0">
                <a:cs typeface="B Nazanin" pitchFamily="2" charset="-78"/>
              </a:rPr>
              <a:t>کیفری، حقوقی، اداری و مراجع شبه قضایی بر اساس </a:t>
            </a:r>
            <a:r>
              <a:rPr lang="fa-IR" dirty="0" smtClean="0">
                <a:cs typeface="B Nazanin" pitchFamily="2" charset="-78"/>
              </a:rPr>
              <a:t>معیارهای قانونی</a:t>
            </a:r>
            <a:r>
              <a:rPr lang="fa-IR" dirty="0">
                <a:cs typeface="B Nazanin" pitchFamily="2" charset="-78"/>
              </a:rPr>
              <a:t>، </a:t>
            </a:r>
            <a:r>
              <a:rPr lang="fa-IR" sz="2200" dirty="0">
                <a:cs typeface="B Titr" pitchFamily="2" charset="-78"/>
              </a:rPr>
              <a:t>حق شهروندان است.</a:t>
            </a:r>
            <a:endParaRPr lang="en-US" sz="2200" dirty="0">
              <a:cs typeface="B Titr" pitchFamily="2" charset="-78"/>
            </a:endParaRPr>
          </a:p>
        </p:txBody>
      </p:sp>
      <p:sp>
        <p:nvSpPr>
          <p:cNvPr id="4" name="Footer Placeholder 3"/>
          <p:cNvSpPr>
            <a:spLocks noGrp="1"/>
          </p:cNvSpPr>
          <p:nvPr>
            <p:ph type="ftr" sz="quarter" idx="11"/>
          </p:nvPr>
        </p:nvSpPr>
        <p:spPr/>
        <p:txBody>
          <a:bodyPr/>
          <a:lstStyle/>
          <a:p>
            <a:r>
              <a:rPr lang="fa-IR" smtClean="0"/>
              <a:t>صیانت از حقوق شهروندی در نظام اداری</a:t>
            </a:r>
            <a:endParaRPr lang="en-US"/>
          </a:p>
        </p:txBody>
      </p:sp>
      <p:sp>
        <p:nvSpPr>
          <p:cNvPr id="5" name="Slide Number Placeholder 4"/>
          <p:cNvSpPr>
            <a:spLocks noGrp="1"/>
          </p:cNvSpPr>
          <p:nvPr>
            <p:ph type="sldNum" sz="quarter" idx="12"/>
          </p:nvPr>
        </p:nvSpPr>
        <p:spPr>
          <a:xfrm>
            <a:off x="7596336" y="6309320"/>
            <a:ext cx="762000" cy="365125"/>
          </a:xfrm>
        </p:spPr>
        <p:txBody>
          <a:bodyPr/>
          <a:lstStyle/>
          <a:p>
            <a:fld id="{36633FBD-E5C5-4706-B188-57FBEE228433}" type="slidenum">
              <a:rPr lang="en-US" smtClean="0"/>
              <a:pPr/>
              <a:t>26</a:t>
            </a:fld>
            <a:endParaRPr lang="en-US" dirty="0"/>
          </a:p>
        </p:txBody>
      </p:sp>
    </p:spTree>
    <p:extLst>
      <p:ext uri="{BB962C8B-B14F-4D97-AF65-F5344CB8AC3E}">
        <p14:creationId xmlns:p14="http://schemas.microsoft.com/office/powerpoint/2010/main" val="2754961003"/>
      </p:ext>
    </p:extLst>
  </p:cSld>
  <p:clrMapOvr>
    <a:masterClrMapping/>
  </p:clrMapOvr>
  <p:transition spd="slow">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548680"/>
            <a:ext cx="7543800" cy="5544616"/>
          </a:xfrm>
        </p:spPr>
        <p:txBody>
          <a:bodyPr>
            <a:normAutofit/>
          </a:bodyPr>
          <a:lstStyle/>
          <a:p>
            <a:pPr algn="just" rtl="1"/>
            <a:r>
              <a:rPr lang="fa-IR" b="1" dirty="0" smtClean="0">
                <a:cs typeface="B Nazanin" pitchFamily="2" charset="-78"/>
              </a:rPr>
              <a:t>ماده </a:t>
            </a:r>
            <a:r>
              <a:rPr lang="fa-IR" b="1" dirty="0">
                <a:cs typeface="B Nazanin" pitchFamily="2" charset="-78"/>
              </a:rPr>
              <a:t>66- </a:t>
            </a:r>
            <a:r>
              <a:rPr lang="fa-IR" dirty="0">
                <a:cs typeface="B Nazanin" pitchFamily="2" charset="-78"/>
              </a:rPr>
              <a:t>حق همه </a:t>
            </a:r>
            <a:r>
              <a:rPr lang="fa-IR" dirty="0" smtClean="0">
                <a:cs typeface="B Nazanin" pitchFamily="2" charset="-78"/>
              </a:rPr>
              <a:t>بازداشت شدگان </a:t>
            </a:r>
            <a:r>
              <a:rPr lang="fa-IR" dirty="0">
                <a:cs typeface="B Nazanin" pitchFamily="2" charset="-78"/>
              </a:rPr>
              <a:t>موقت و محکومان است که پس از پایان بازداشت یا اجرای حکم به زندگی  </a:t>
            </a:r>
            <a:r>
              <a:rPr lang="fa-IR" dirty="0" smtClean="0">
                <a:cs typeface="B Nazanin" pitchFamily="2" charset="-78"/>
              </a:rPr>
              <a:t>شرافتمندانه </a:t>
            </a:r>
            <a:r>
              <a:rPr lang="fa-IR" dirty="0">
                <a:cs typeface="B Nazanin" pitchFamily="2" charset="-78"/>
              </a:rPr>
              <a:t>خود بازگردند و از همه حقوق شهروندی به ویژه اشتغال به کار برخوردار شوند. محرومیت اجتماعی </a:t>
            </a:r>
            <a:r>
              <a:rPr lang="fa-IR" dirty="0" smtClean="0">
                <a:cs typeface="B Nazanin" pitchFamily="2" charset="-78"/>
              </a:rPr>
              <a:t>هر محکوم </a:t>
            </a:r>
            <a:r>
              <a:rPr lang="fa-IR" dirty="0">
                <a:cs typeface="B Nazanin" pitchFamily="2" charset="-78"/>
              </a:rPr>
              <a:t>جز در موارد مصرح قانونی و در حدود و زمان تعیین شده ممنوع است.</a:t>
            </a:r>
            <a:endParaRPr lang="fa-IR" dirty="0" smtClean="0">
              <a:cs typeface="B Nazanin" pitchFamily="2" charset="-78"/>
            </a:endParaRPr>
          </a:p>
          <a:p>
            <a:pPr algn="just" rtl="1"/>
            <a:r>
              <a:rPr lang="fa-IR" b="1" dirty="0" smtClean="0">
                <a:cs typeface="B Nazanin" pitchFamily="2" charset="-78"/>
              </a:rPr>
              <a:t>ماده </a:t>
            </a:r>
            <a:r>
              <a:rPr lang="fa-IR" b="1" dirty="0">
                <a:cs typeface="B Nazanin" pitchFamily="2" charset="-78"/>
              </a:rPr>
              <a:t>67- </a:t>
            </a:r>
            <a:r>
              <a:rPr lang="fa-IR" dirty="0">
                <a:cs typeface="B Nazanin" pitchFamily="2" charset="-78"/>
              </a:rPr>
              <a:t>دولت با همکاری سایر قوا و مراجع حاکمیتی برای ارتقای نظام حقوقی ایران و ایجاد الگوی کارآمد، با </a:t>
            </a:r>
            <a:r>
              <a:rPr lang="fa-IR" dirty="0" smtClean="0">
                <a:cs typeface="B Nazanin" pitchFamily="2" charset="-78"/>
              </a:rPr>
              <a:t>تأکید بر </a:t>
            </a:r>
            <a:r>
              <a:rPr lang="fa-IR" dirty="0">
                <a:cs typeface="B Nazanin" pitchFamily="2" charset="-78"/>
              </a:rPr>
              <a:t>رعایت حقوق دادخواهی، اقدامات لازم را معمول خواهد داشت</a:t>
            </a:r>
            <a:r>
              <a:rPr lang="fa-IR" dirty="0" smtClean="0">
                <a:cs typeface="B Nazanin" pitchFamily="2" charset="-78"/>
              </a:rPr>
              <a:t>.</a:t>
            </a:r>
          </a:p>
          <a:p>
            <a:pPr marL="0" indent="0" algn="just" rtl="1">
              <a:buNone/>
            </a:pPr>
            <a:r>
              <a:rPr lang="fa-IR" dirty="0" smtClean="0">
                <a:solidFill>
                  <a:srgbClr val="AC0000"/>
                </a:solidFill>
                <a:effectLst>
                  <a:outerShdw blurRad="38100" dist="38100" dir="2700000" algn="tl">
                    <a:srgbClr val="000000">
                      <a:alpha val="43137"/>
                    </a:srgbClr>
                  </a:outerShdw>
                </a:effectLst>
                <a:cs typeface="B Titr" pitchFamily="2" charset="-78"/>
              </a:rPr>
              <a:t>ژ- حق اقتصاد شفاف رقابتی</a:t>
            </a:r>
          </a:p>
          <a:p>
            <a:pPr algn="just" rtl="1"/>
            <a:r>
              <a:rPr lang="fa-IR" b="1" dirty="0">
                <a:cs typeface="B Nazanin" pitchFamily="2" charset="-78"/>
              </a:rPr>
              <a:t>ماده 68- </a:t>
            </a:r>
            <a:r>
              <a:rPr lang="fa-IR" dirty="0">
                <a:cs typeface="B Nazanin" pitchFamily="2" charset="-78"/>
              </a:rPr>
              <a:t>شهروندان در </a:t>
            </a:r>
            <a:r>
              <a:rPr lang="fa-IR" sz="2200" dirty="0">
                <a:cs typeface="B Titr" pitchFamily="2" charset="-78"/>
              </a:rPr>
              <a:t>حق دستیابی به </a:t>
            </a:r>
            <a:r>
              <a:rPr lang="fa-IR" sz="2200" dirty="0" smtClean="0">
                <a:cs typeface="B Titr" pitchFamily="2" charset="-78"/>
              </a:rPr>
              <a:t>فرصت های </a:t>
            </a:r>
            <a:r>
              <a:rPr lang="fa-IR" sz="2200" dirty="0">
                <a:cs typeface="B Titr" pitchFamily="2" charset="-78"/>
              </a:rPr>
              <a:t>اقتصادی و امکانات و خدمات عمومی </a:t>
            </a:r>
            <a:r>
              <a:rPr lang="fa-IR" dirty="0">
                <a:cs typeface="B Nazanin" pitchFamily="2" charset="-78"/>
              </a:rPr>
              <a:t>و دولتی برابرند. </a:t>
            </a:r>
            <a:r>
              <a:rPr lang="fa-IR" dirty="0" smtClean="0">
                <a:cs typeface="B Nazanin" pitchFamily="2" charset="-78"/>
              </a:rPr>
              <a:t>انعقاد قراردادها </a:t>
            </a:r>
            <a:r>
              <a:rPr lang="fa-IR" dirty="0">
                <a:cs typeface="B Nazanin" pitchFamily="2" charset="-78"/>
              </a:rPr>
              <a:t>و </a:t>
            </a:r>
            <a:r>
              <a:rPr lang="fa-IR" dirty="0" smtClean="0">
                <a:cs typeface="B Nazanin" pitchFamily="2" charset="-78"/>
              </a:rPr>
              <a:t>پیمان های </a:t>
            </a:r>
            <a:r>
              <a:rPr lang="fa-IR" dirty="0">
                <a:cs typeface="B Nazanin" pitchFamily="2" charset="-78"/>
              </a:rPr>
              <a:t>بخش عمومی و دولتی با بخش خصوصی و اعطای هر نوع مجوز در حوزه اقتصادی </a:t>
            </a:r>
            <a:r>
              <a:rPr lang="fa-IR" dirty="0" smtClean="0">
                <a:cs typeface="B Nazanin" pitchFamily="2" charset="-78"/>
              </a:rPr>
              <a:t>به شهروندان </a:t>
            </a:r>
            <a:r>
              <a:rPr lang="fa-IR" dirty="0">
                <a:cs typeface="B Nazanin" pitchFamily="2" charset="-78"/>
              </a:rPr>
              <a:t>باید با رعایت قوانین و مقررات مربوط و رقابت منصفانه در دستیابی به فرصتها و امکانات انجام </a:t>
            </a:r>
            <a:r>
              <a:rPr lang="fa-IR" dirty="0" smtClean="0">
                <a:cs typeface="B Nazanin" pitchFamily="2" charset="-78"/>
              </a:rPr>
              <a:t>شود.</a:t>
            </a:r>
          </a:p>
          <a:p>
            <a:pPr algn="just" rtl="1"/>
            <a:endParaRPr lang="en-US" dirty="0">
              <a:cs typeface="B Nazanin" pitchFamily="2" charset="-78"/>
            </a:endParaRPr>
          </a:p>
        </p:txBody>
      </p:sp>
      <p:sp>
        <p:nvSpPr>
          <p:cNvPr id="4" name="Footer Placeholder 3"/>
          <p:cNvSpPr>
            <a:spLocks noGrp="1"/>
          </p:cNvSpPr>
          <p:nvPr>
            <p:ph type="ftr" sz="quarter" idx="11"/>
          </p:nvPr>
        </p:nvSpPr>
        <p:spPr/>
        <p:txBody>
          <a:bodyPr/>
          <a:lstStyle/>
          <a:p>
            <a:r>
              <a:rPr lang="fa-IR" smtClean="0"/>
              <a:t>صیانت از حقوق شهروندی در نظام اداری</a:t>
            </a:r>
            <a:endParaRPr lang="en-US"/>
          </a:p>
        </p:txBody>
      </p:sp>
      <p:sp>
        <p:nvSpPr>
          <p:cNvPr id="5" name="Slide Number Placeholder 4"/>
          <p:cNvSpPr>
            <a:spLocks noGrp="1"/>
          </p:cNvSpPr>
          <p:nvPr>
            <p:ph type="sldNum" sz="quarter" idx="12"/>
          </p:nvPr>
        </p:nvSpPr>
        <p:spPr>
          <a:xfrm>
            <a:off x="7596336" y="6309320"/>
            <a:ext cx="762000" cy="365125"/>
          </a:xfrm>
        </p:spPr>
        <p:txBody>
          <a:bodyPr/>
          <a:lstStyle/>
          <a:p>
            <a:fld id="{36633FBD-E5C5-4706-B188-57FBEE228433}" type="slidenum">
              <a:rPr lang="en-US" smtClean="0"/>
              <a:pPr/>
              <a:t>27</a:t>
            </a:fld>
            <a:endParaRPr lang="en-US" dirty="0"/>
          </a:p>
        </p:txBody>
      </p:sp>
    </p:spTree>
    <p:extLst>
      <p:ext uri="{BB962C8B-B14F-4D97-AF65-F5344CB8AC3E}">
        <p14:creationId xmlns:p14="http://schemas.microsoft.com/office/powerpoint/2010/main" val="1424065821"/>
      </p:ext>
    </p:extLst>
  </p:cSld>
  <p:clrMapOvr>
    <a:masterClrMapping/>
  </p:clrMapOvr>
  <p:transition spd="slow">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476672"/>
            <a:ext cx="7543800" cy="5616624"/>
          </a:xfrm>
        </p:spPr>
        <p:txBody>
          <a:bodyPr>
            <a:normAutofit fontScale="92500" lnSpcReduction="10000"/>
          </a:bodyPr>
          <a:lstStyle/>
          <a:p>
            <a:pPr algn="just" rtl="1"/>
            <a:r>
              <a:rPr lang="fa-IR" b="1" dirty="0" smtClean="0">
                <a:cs typeface="B Nazanin" pitchFamily="2" charset="-78"/>
              </a:rPr>
              <a:t>ماده 69 </a:t>
            </a:r>
            <a:r>
              <a:rPr lang="fa-IR" b="1" dirty="0">
                <a:cs typeface="B Nazanin" pitchFamily="2" charset="-78"/>
              </a:rPr>
              <a:t>–</a:t>
            </a:r>
            <a:r>
              <a:rPr lang="fa-IR" dirty="0">
                <a:cs typeface="B Nazanin" pitchFamily="2" charset="-78"/>
              </a:rPr>
              <a:t> حق شهروندان است که از فرایند وضع، تغییر و اجرای </a:t>
            </a:r>
            <a:r>
              <a:rPr lang="fa-IR" dirty="0" smtClean="0">
                <a:cs typeface="B Nazanin" pitchFamily="2" charset="-78"/>
              </a:rPr>
              <a:t>سیاست ها</a:t>
            </a:r>
            <a:r>
              <a:rPr lang="fa-IR" dirty="0">
                <a:cs typeface="B Nazanin" pitchFamily="2" charset="-78"/>
              </a:rPr>
              <a:t>، قوانین و مقررات اقتصادی اطلاع </a:t>
            </a:r>
            <a:r>
              <a:rPr lang="fa-IR" dirty="0" smtClean="0">
                <a:cs typeface="B Nazanin" pitchFamily="2" charset="-78"/>
              </a:rPr>
              <a:t>داشته باشند </a:t>
            </a:r>
            <a:r>
              <a:rPr lang="fa-IR" dirty="0">
                <a:cs typeface="B Nazanin" pitchFamily="2" charset="-78"/>
              </a:rPr>
              <a:t>و نظرات خود را به اطلاع مرجع </a:t>
            </a:r>
            <a:r>
              <a:rPr lang="fa-IR" dirty="0" smtClean="0">
                <a:cs typeface="B Nazanin" pitchFamily="2" charset="-78"/>
              </a:rPr>
              <a:t>تصویب کننده </a:t>
            </a:r>
            <a:r>
              <a:rPr lang="fa-IR" dirty="0">
                <a:cs typeface="B Nazanin" pitchFamily="2" charset="-78"/>
              </a:rPr>
              <a:t>برسانند و با فاصله زمانی مناسب از اتخاذ تصمیمات متفاوت </a:t>
            </a:r>
            <a:r>
              <a:rPr lang="fa-IR" dirty="0" smtClean="0">
                <a:cs typeface="B Nazanin" pitchFamily="2" charset="-78"/>
              </a:rPr>
              <a:t>با سیاست ها </a:t>
            </a:r>
            <a:r>
              <a:rPr lang="fa-IR" dirty="0">
                <a:cs typeface="B Nazanin" pitchFamily="2" charset="-78"/>
              </a:rPr>
              <a:t>و </a:t>
            </a:r>
            <a:r>
              <a:rPr lang="fa-IR" dirty="0" smtClean="0">
                <a:cs typeface="B Nazanin" pitchFamily="2" charset="-78"/>
              </a:rPr>
              <a:t>رویه های </a:t>
            </a:r>
            <a:r>
              <a:rPr lang="fa-IR" dirty="0">
                <a:cs typeface="B Nazanin" pitchFamily="2" charset="-78"/>
              </a:rPr>
              <a:t>پیشین مطلع شوند تا بتوانند خود را برای وقوع تغییرات آماده کنند و پس از اتخاذ تصمیم </a:t>
            </a:r>
            <a:r>
              <a:rPr lang="fa-IR" dirty="0" smtClean="0">
                <a:cs typeface="B Nazanin" pitchFamily="2" charset="-78"/>
              </a:rPr>
              <a:t>و برای </a:t>
            </a:r>
            <a:r>
              <a:rPr lang="fa-IR" dirty="0">
                <a:cs typeface="B Nazanin" pitchFamily="2" charset="-78"/>
              </a:rPr>
              <a:t>رعایت اصل شفافیت، شهروندان حق دارند با </a:t>
            </a:r>
            <a:r>
              <a:rPr lang="fa-IR" dirty="0" smtClean="0">
                <a:cs typeface="B Nazanin" pitchFamily="2" charset="-78"/>
              </a:rPr>
              <a:t>اطلاع رسانی </a:t>
            </a:r>
            <a:r>
              <a:rPr lang="fa-IR" dirty="0">
                <a:cs typeface="B Nazanin" pitchFamily="2" charset="-78"/>
              </a:rPr>
              <a:t>عمومی از تصمیمات آگاهی یابند.</a:t>
            </a:r>
            <a:endParaRPr lang="fa-IR" dirty="0" smtClean="0">
              <a:cs typeface="B Nazanin" pitchFamily="2" charset="-78"/>
            </a:endParaRPr>
          </a:p>
          <a:p>
            <a:pPr algn="just" rtl="1"/>
            <a:r>
              <a:rPr lang="fa-IR" b="1" dirty="0" smtClean="0">
                <a:cs typeface="B Nazanin" pitchFamily="2" charset="-78"/>
              </a:rPr>
              <a:t>ماده 70 </a:t>
            </a:r>
            <a:r>
              <a:rPr lang="fa-IR" b="1" dirty="0">
                <a:cs typeface="B Nazanin" pitchFamily="2" charset="-78"/>
              </a:rPr>
              <a:t>– </a:t>
            </a:r>
            <a:r>
              <a:rPr lang="fa-IR" dirty="0">
                <a:cs typeface="B Nazanin" pitchFamily="2" charset="-78"/>
              </a:rPr>
              <a:t>حق شهروندان است که </a:t>
            </a:r>
            <a:r>
              <a:rPr lang="fa-IR" dirty="0" smtClean="0">
                <a:cs typeface="B Nazanin" pitchFamily="2" charset="-78"/>
              </a:rPr>
              <a:t>به صورت </a:t>
            </a:r>
            <a:r>
              <a:rPr lang="fa-IR" dirty="0">
                <a:cs typeface="B Nazanin" pitchFamily="2" charset="-78"/>
              </a:rPr>
              <a:t>برابر و با شفافیت کامل از اطلاعات اقتصادی و ازجمله اطلاعات </a:t>
            </a:r>
            <a:r>
              <a:rPr lang="fa-IR" dirty="0" smtClean="0">
                <a:cs typeface="B Nazanin" pitchFamily="2" charset="-78"/>
              </a:rPr>
              <a:t>مربوط به </a:t>
            </a:r>
            <a:r>
              <a:rPr lang="fa-IR" dirty="0">
                <a:cs typeface="B Nazanin" pitchFamily="2" charset="-78"/>
              </a:rPr>
              <a:t>برگزاری </a:t>
            </a:r>
            <a:r>
              <a:rPr lang="fa-IR" dirty="0" smtClean="0">
                <a:cs typeface="B Nazanin" pitchFamily="2" charset="-78"/>
              </a:rPr>
              <a:t>مزایده ها </a:t>
            </a:r>
            <a:r>
              <a:rPr lang="fa-IR" dirty="0">
                <a:cs typeface="B Nazanin" pitchFamily="2" charset="-78"/>
              </a:rPr>
              <a:t>و </a:t>
            </a:r>
            <a:r>
              <a:rPr lang="fa-IR" dirty="0" smtClean="0">
                <a:cs typeface="B Nazanin" pitchFamily="2" charset="-78"/>
              </a:rPr>
              <a:t>مناقصه ها </a:t>
            </a:r>
            <a:r>
              <a:rPr lang="fa-IR" dirty="0">
                <a:cs typeface="B Nazanin" pitchFamily="2" charset="-78"/>
              </a:rPr>
              <a:t>مطلع شوند.</a:t>
            </a:r>
            <a:endParaRPr lang="fa-IR" dirty="0" smtClean="0">
              <a:cs typeface="B Nazanin" pitchFamily="2" charset="-78"/>
            </a:endParaRPr>
          </a:p>
          <a:p>
            <a:pPr algn="just" rtl="1"/>
            <a:r>
              <a:rPr lang="fa-IR" b="1" dirty="0" smtClean="0">
                <a:cs typeface="B Nazanin" pitchFamily="2" charset="-78"/>
              </a:rPr>
              <a:t>ماده </a:t>
            </a:r>
            <a:r>
              <a:rPr lang="fa-IR" b="1" dirty="0">
                <a:cs typeface="B Nazanin" pitchFamily="2" charset="-78"/>
              </a:rPr>
              <a:t>71- </a:t>
            </a:r>
            <a:r>
              <a:rPr lang="fa-IR" dirty="0">
                <a:cs typeface="B Nazanin" pitchFamily="2" charset="-78"/>
              </a:rPr>
              <a:t>دولت فضای قانونمند، شفاف و رقابتی منصفانه را برای انجام انواع فعالیتهای اقتصادی شهروندان و </a:t>
            </a:r>
            <a:r>
              <a:rPr lang="fa-IR" dirty="0" smtClean="0">
                <a:cs typeface="B Nazanin" pitchFamily="2" charset="-78"/>
              </a:rPr>
              <a:t>امنیت سرمایه گذاری </a:t>
            </a:r>
            <a:r>
              <a:rPr lang="fa-IR" dirty="0">
                <a:cs typeface="B Nazanin" pitchFamily="2" charset="-78"/>
              </a:rPr>
              <a:t>آنها تضمین </a:t>
            </a:r>
            <a:r>
              <a:rPr lang="fa-IR" dirty="0" smtClean="0">
                <a:cs typeface="B Nazanin" pitchFamily="2" charset="-78"/>
              </a:rPr>
              <a:t>می کند</a:t>
            </a:r>
            <a:r>
              <a:rPr lang="fa-IR" dirty="0">
                <a:cs typeface="B Nazanin" pitchFamily="2" charset="-78"/>
              </a:rPr>
              <a:t>.</a:t>
            </a:r>
            <a:endParaRPr lang="fa-IR" dirty="0" smtClean="0">
              <a:cs typeface="B Nazanin" pitchFamily="2" charset="-78"/>
            </a:endParaRPr>
          </a:p>
          <a:p>
            <a:pPr algn="just" rtl="1"/>
            <a:r>
              <a:rPr lang="fa-IR" b="1" dirty="0" smtClean="0">
                <a:cs typeface="B Nazanin" pitchFamily="2" charset="-78"/>
              </a:rPr>
              <a:t>ماده </a:t>
            </a:r>
            <a:r>
              <a:rPr lang="fa-IR" b="1" dirty="0">
                <a:cs typeface="B Nazanin" pitchFamily="2" charset="-78"/>
              </a:rPr>
              <a:t>72- </a:t>
            </a:r>
            <a:r>
              <a:rPr lang="fa-IR" dirty="0">
                <a:cs typeface="B Nazanin" pitchFamily="2" charset="-78"/>
              </a:rPr>
              <a:t>دولت </a:t>
            </a:r>
            <a:r>
              <a:rPr lang="fa-IR" dirty="0" smtClean="0">
                <a:cs typeface="B Nazanin" pitchFamily="2" charset="-78"/>
              </a:rPr>
              <a:t>به منظور </a:t>
            </a:r>
            <a:r>
              <a:rPr lang="fa-IR" dirty="0">
                <a:cs typeface="B Nazanin" pitchFamily="2" charset="-78"/>
              </a:rPr>
              <a:t>تأمین حقوق اقتصادی شهروندان و </a:t>
            </a:r>
            <a:r>
              <a:rPr lang="fa-IR" dirty="0">
                <a:cs typeface="B Titr" pitchFamily="2" charset="-78"/>
              </a:rPr>
              <a:t>به حداکثر رساندن مشارکت آحاد جامعه</a:t>
            </a:r>
            <a:r>
              <a:rPr lang="fa-IR" dirty="0">
                <a:cs typeface="B Nazanin" pitchFamily="2" charset="-78"/>
              </a:rPr>
              <a:t> در </a:t>
            </a:r>
            <a:r>
              <a:rPr lang="fa-IR" dirty="0" smtClean="0">
                <a:cs typeface="B Nazanin" pitchFamily="2" charset="-78"/>
              </a:rPr>
              <a:t>فعالیتهای اقتصادی</a:t>
            </a:r>
            <a:r>
              <a:rPr lang="fa-IR" dirty="0">
                <a:cs typeface="B Nazanin" pitchFamily="2" charset="-78"/>
              </a:rPr>
              <a:t>، شرایط لازم در خصوص تأمین امنیت </a:t>
            </a:r>
            <a:r>
              <a:rPr lang="fa-IR" dirty="0" smtClean="0">
                <a:cs typeface="B Nazanin" pitchFamily="2" charset="-78"/>
              </a:rPr>
              <a:t>سرمایه گذاری</a:t>
            </a:r>
            <a:r>
              <a:rPr lang="fa-IR" dirty="0">
                <a:cs typeface="B Nazanin" pitchFamily="2" charset="-78"/>
              </a:rPr>
              <a:t>، </a:t>
            </a:r>
            <a:r>
              <a:rPr lang="fa-IR" dirty="0" smtClean="0">
                <a:cs typeface="B Nazanin" pitchFamily="2" charset="-78"/>
              </a:rPr>
              <a:t>ساده سازی</a:t>
            </a:r>
            <a:r>
              <a:rPr lang="fa-IR" dirty="0">
                <a:cs typeface="B Nazanin" pitchFamily="2" charset="-78"/>
              </a:rPr>
              <a:t>، صراحت و ثبات در </a:t>
            </a:r>
            <a:r>
              <a:rPr lang="fa-IR" dirty="0" smtClean="0">
                <a:cs typeface="B Nazanin" pitchFamily="2" charset="-78"/>
              </a:rPr>
              <a:t>تصمیمات اقتصادی</a:t>
            </a:r>
            <a:r>
              <a:rPr lang="fa-IR" dirty="0">
                <a:cs typeface="B Nazanin" pitchFamily="2" charset="-78"/>
              </a:rPr>
              <a:t>، گسترش مناسبات و پیوندهای </a:t>
            </a:r>
            <a:r>
              <a:rPr lang="fa-IR" dirty="0" smtClean="0">
                <a:cs typeface="B Nazanin" pitchFamily="2" charset="-78"/>
              </a:rPr>
              <a:t>منطقه ای</a:t>
            </a:r>
            <a:r>
              <a:rPr lang="fa-IR" dirty="0">
                <a:cs typeface="B Nazanin" pitchFamily="2" charset="-78"/>
              </a:rPr>
              <a:t>، ایجاد تمهیدات لازم را برای حضور فعالان اقتصادی ایران </a:t>
            </a:r>
            <a:r>
              <a:rPr lang="fa-IR" dirty="0" smtClean="0">
                <a:cs typeface="B Nazanin" pitchFamily="2" charset="-78"/>
              </a:rPr>
              <a:t>در بازارهای </a:t>
            </a:r>
            <a:r>
              <a:rPr lang="fa-IR" dirty="0">
                <a:cs typeface="B Nazanin" pitchFamily="2" charset="-78"/>
              </a:rPr>
              <a:t>جهانی، حمایت از نوسازی و تجهیز </a:t>
            </a:r>
            <a:r>
              <a:rPr lang="fa-IR" dirty="0" smtClean="0">
                <a:cs typeface="B Nazanin" pitchFamily="2" charset="-78"/>
              </a:rPr>
              <a:t>بنگاه های </a:t>
            </a:r>
            <a:r>
              <a:rPr lang="fa-IR" dirty="0">
                <a:cs typeface="B Nazanin" pitchFamily="2" charset="-78"/>
              </a:rPr>
              <a:t>تولیدی به دانش روز، تنظیم هدفمند صادرات و </a:t>
            </a:r>
            <a:r>
              <a:rPr lang="fa-IR" dirty="0" smtClean="0">
                <a:cs typeface="B Nazanin" pitchFamily="2" charset="-78"/>
              </a:rPr>
              <a:t>واردات، مقابله </a:t>
            </a:r>
            <a:r>
              <a:rPr lang="fa-IR" dirty="0">
                <a:cs typeface="B Nazanin" pitchFamily="2" charset="-78"/>
              </a:rPr>
              <a:t>با جرائم </a:t>
            </a:r>
            <a:r>
              <a:rPr lang="fa-IR" dirty="0" smtClean="0">
                <a:cs typeface="B Nazanin" pitchFamily="2" charset="-78"/>
              </a:rPr>
              <a:t>سازمان یافته </a:t>
            </a:r>
            <a:r>
              <a:rPr lang="fa-IR" dirty="0">
                <a:cs typeface="B Nazanin" pitchFamily="2" charset="-78"/>
              </a:rPr>
              <a:t>اقتصادی، پولشویی و قاچاق کالا و ارز فراهم </a:t>
            </a:r>
            <a:r>
              <a:rPr lang="fa-IR" dirty="0" smtClean="0">
                <a:cs typeface="B Nazanin" pitchFamily="2" charset="-78"/>
              </a:rPr>
              <a:t>می کند</a:t>
            </a:r>
            <a:r>
              <a:rPr lang="fa-IR" dirty="0">
                <a:cs typeface="B Nazanin" pitchFamily="2" charset="-78"/>
              </a:rPr>
              <a:t>.</a:t>
            </a:r>
            <a:endParaRPr lang="en-US" dirty="0">
              <a:cs typeface="B Nazanin" pitchFamily="2" charset="-78"/>
            </a:endParaRPr>
          </a:p>
        </p:txBody>
      </p:sp>
      <p:sp>
        <p:nvSpPr>
          <p:cNvPr id="4" name="Footer Placeholder 3"/>
          <p:cNvSpPr>
            <a:spLocks noGrp="1"/>
          </p:cNvSpPr>
          <p:nvPr>
            <p:ph type="ftr" sz="quarter" idx="11"/>
          </p:nvPr>
        </p:nvSpPr>
        <p:spPr/>
        <p:txBody>
          <a:bodyPr/>
          <a:lstStyle/>
          <a:p>
            <a:r>
              <a:rPr lang="fa-IR" smtClean="0"/>
              <a:t>صیانت از حقوق شهروندی در نظام اداری</a:t>
            </a:r>
            <a:endParaRPr lang="en-US"/>
          </a:p>
        </p:txBody>
      </p:sp>
      <p:sp>
        <p:nvSpPr>
          <p:cNvPr id="5" name="Slide Number Placeholder 4"/>
          <p:cNvSpPr>
            <a:spLocks noGrp="1"/>
          </p:cNvSpPr>
          <p:nvPr>
            <p:ph type="sldNum" sz="quarter" idx="12"/>
          </p:nvPr>
        </p:nvSpPr>
        <p:spPr>
          <a:xfrm>
            <a:off x="7596336" y="6309320"/>
            <a:ext cx="762000" cy="365125"/>
          </a:xfrm>
        </p:spPr>
        <p:txBody>
          <a:bodyPr/>
          <a:lstStyle/>
          <a:p>
            <a:fld id="{36633FBD-E5C5-4706-B188-57FBEE228433}" type="slidenum">
              <a:rPr lang="en-US" smtClean="0"/>
              <a:pPr/>
              <a:t>28</a:t>
            </a:fld>
            <a:endParaRPr lang="en-US" dirty="0"/>
          </a:p>
        </p:txBody>
      </p:sp>
    </p:spTree>
    <p:extLst>
      <p:ext uri="{BB962C8B-B14F-4D97-AF65-F5344CB8AC3E}">
        <p14:creationId xmlns:p14="http://schemas.microsoft.com/office/powerpoint/2010/main" val="684351498"/>
      </p:ext>
    </p:extLst>
  </p:cSld>
  <p:clrMapOvr>
    <a:masterClrMapping/>
  </p:clrMapOvr>
  <p:transition spd="slow">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548680"/>
            <a:ext cx="7543800" cy="5544616"/>
          </a:xfrm>
        </p:spPr>
        <p:txBody>
          <a:bodyPr>
            <a:normAutofit fontScale="92500" lnSpcReduction="10000"/>
          </a:bodyPr>
          <a:lstStyle/>
          <a:p>
            <a:pPr marL="0" indent="0" algn="just" rtl="1">
              <a:buNone/>
            </a:pPr>
            <a:r>
              <a:rPr lang="fa-IR" dirty="0" smtClean="0">
                <a:solidFill>
                  <a:srgbClr val="AC0000"/>
                </a:solidFill>
                <a:effectLst>
                  <a:outerShdw blurRad="38100" dist="38100" dir="2700000" algn="tl">
                    <a:srgbClr val="000000">
                      <a:alpha val="43137"/>
                    </a:srgbClr>
                  </a:outerShdw>
                </a:effectLst>
                <a:cs typeface="B Titr" pitchFamily="2" charset="-78"/>
              </a:rPr>
              <a:t>س- حق مسکن </a:t>
            </a:r>
          </a:p>
          <a:p>
            <a:pPr algn="just" rtl="1"/>
            <a:r>
              <a:rPr lang="fa-IR" b="1" dirty="0" smtClean="0">
                <a:cs typeface="B Nazanin" pitchFamily="2" charset="-78"/>
              </a:rPr>
              <a:t>ماده </a:t>
            </a:r>
            <a:r>
              <a:rPr lang="fa-IR" b="1" dirty="0">
                <a:cs typeface="B Nazanin" pitchFamily="2" charset="-78"/>
              </a:rPr>
              <a:t>73- </a:t>
            </a:r>
            <a:r>
              <a:rPr lang="fa-IR" dirty="0">
                <a:cs typeface="B Nazanin" pitchFamily="2" charset="-78"/>
              </a:rPr>
              <a:t>حق شهروندان است که از مسکن </a:t>
            </a:r>
            <a:r>
              <a:rPr lang="fa-IR" dirty="0">
                <a:cs typeface="B Titr" pitchFamily="2" charset="-78"/>
              </a:rPr>
              <a:t>ایمن و متناسب با نیاز خود و </a:t>
            </a:r>
            <a:r>
              <a:rPr lang="fa-IR" dirty="0" smtClean="0">
                <a:cs typeface="B Titr" pitchFamily="2" charset="-78"/>
              </a:rPr>
              <a:t>خانواده شان بهره مند </a:t>
            </a:r>
            <a:r>
              <a:rPr lang="fa-IR" dirty="0">
                <a:cs typeface="B Titr" pitchFamily="2" charset="-78"/>
              </a:rPr>
              <a:t>شوند. </a:t>
            </a:r>
            <a:r>
              <a:rPr lang="fa-IR" dirty="0">
                <a:cs typeface="B Nazanin" pitchFamily="2" charset="-78"/>
              </a:rPr>
              <a:t>دولت بر </a:t>
            </a:r>
            <a:r>
              <a:rPr lang="fa-IR" dirty="0" smtClean="0">
                <a:cs typeface="B Nazanin" pitchFamily="2" charset="-78"/>
              </a:rPr>
              <a:t>اساس نیاز </a:t>
            </a:r>
            <a:r>
              <a:rPr lang="fa-IR" dirty="0">
                <a:cs typeface="B Nazanin" pitchFamily="2" charset="-78"/>
              </a:rPr>
              <a:t>و با رعایت اولویت و امکانات زمینه استیفای این حق را فراهم </a:t>
            </a:r>
            <a:r>
              <a:rPr lang="fa-IR" dirty="0" smtClean="0">
                <a:cs typeface="B Nazanin" pitchFamily="2" charset="-78"/>
              </a:rPr>
              <a:t>می نماید.</a:t>
            </a:r>
          </a:p>
          <a:p>
            <a:pPr algn="just" rtl="1"/>
            <a:r>
              <a:rPr lang="fa-IR" b="1" dirty="0" smtClean="0">
                <a:cs typeface="B Nazanin" pitchFamily="2" charset="-78"/>
              </a:rPr>
              <a:t>ماده </a:t>
            </a:r>
            <a:r>
              <a:rPr lang="fa-IR" b="1" dirty="0">
                <a:cs typeface="B Nazanin" pitchFamily="2" charset="-78"/>
              </a:rPr>
              <a:t>74- </a:t>
            </a:r>
            <a:r>
              <a:rPr lang="fa-IR" dirty="0">
                <a:cs typeface="B Nazanin" pitchFamily="2" charset="-78"/>
              </a:rPr>
              <a:t>دولت با اتخاذ تدابیر و وضع مقررات لازم، زمینه تأمین و بهبود وضعیت مسکن متناسب با </a:t>
            </a:r>
            <a:r>
              <a:rPr lang="fa-IR" dirty="0" smtClean="0">
                <a:cs typeface="B Nazanin" pitchFamily="2" charset="-78"/>
              </a:rPr>
              <a:t>ویژگی های بومی و ارزش های </a:t>
            </a:r>
            <a:r>
              <a:rPr lang="fa-IR" dirty="0">
                <a:cs typeface="B Nazanin" pitchFamily="2" charset="-78"/>
              </a:rPr>
              <a:t>فرهنگی، اجرای مقررات ملی ساختمان و </a:t>
            </a:r>
            <a:r>
              <a:rPr lang="fa-IR" dirty="0" smtClean="0">
                <a:cs typeface="B Nazanin" pitchFamily="2" charset="-78"/>
              </a:rPr>
              <a:t>طرح های بهینه سازی </a:t>
            </a:r>
            <a:r>
              <a:rPr lang="fa-IR" dirty="0">
                <a:cs typeface="B Nazanin" pitchFamily="2" charset="-78"/>
              </a:rPr>
              <a:t>مصرف انرژی را فراهم </a:t>
            </a:r>
            <a:r>
              <a:rPr lang="fa-IR" dirty="0" smtClean="0">
                <a:cs typeface="B Nazanin" pitchFamily="2" charset="-78"/>
              </a:rPr>
              <a:t>می نماید.</a:t>
            </a:r>
          </a:p>
          <a:p>
            <a:pPr marL="0" indent="0" algn="just" rtl="1">
              <a:buNone/>
            </a:pPr>
            <a:r>
              <a:rPr lang="fa-IR" dirty="0" smtClean="0">
                <a:solidFill>
                  <a:srgbClr val="AC0000"/>
                </a:solidFill>
                <a:effectLst>
                  <a:outerShdw blurRad="38100" dist="38100" dir="2700000" algn="tl">
                    <a:srgbClr val="000000">
                      <a:alpha val="43137"/>
                    </a:srgbClr>
                  </a:outerShdw>
                </a:effectLst>
                <a:cs typeface="B Titr" pitchFamily="2" charset="-78"/>
              </a:rPr>
              <a:t>ش- حق مالکیت</a:t>
            </a:r>
          </a:p>
          <a:p>
            <a:pPr algn="just" rtl="1"/>
            <a:r>
              <a:rPr lang="fa-IR" b="1" dirty="0" smtClean="0">
                <a:cs typeface="B Nazanin" pitchFamily="2" charset="-78"/>
              </a:rPr>
              <a:t>ماده </a:t>
            </a:r>
            <a:r>
              <a:rPr lang="fa-IR" b="1" dirty="0">
                <a:cs typeface="B Nazanin" pitchFamily="2" charset="-78"/>
              </a:rPr>
              <a:t>75- </a:t>
            </a:r>
            <a:r>
              <a:rPr lang="fa-IR" dirty="0">
                <a:cs typeface="B Nazanin" pitchFamily="2" charset="-78"/>
              </a:rPr>
              <a:t>حق مالکیت شخصی شهروندان محترم است. هیچ شخص یا مقامی </a:t>
            </a:r>
            <a:r>
              <a:rPr lang="fa-IR" dirty="0" smtClean="0">
                <a:cs typeface="B Nazanin" pitchFamily="2" charset="-78"/>
              </a:rPr>
              <a:t>نمی تواند </a:t>
            </a:r>
            <a:r>
              <a:rPr lang="fa-IR" dirty="0">
                <a:cs typeface="B Nazanin" pitchFamily="2" charset="-78"/>
              </a:rPr>
              <a:t>مالکیت دیگری را سلب، </a:t>
            </a:r>
            <a:r>
              <a:rPr lang="fa-IR" dirty="0" smtClean="0">
                <a:cs typeface="B Nazanin" pitchFamily="2" charset="-78"/>
              </a:rPr>
              <a:t>یا اموال </a:t>
            </a:r>
            <a:r>
              <a:rPr lang="fa-IR" dirty="0">
                <a:cs typeface="B Nazanin" pitchFamily="2" charset="-78"/>
              </a:rPr>
              <a:t>او را مصادره یا ضبط یا توقیف کند یا نسبت به حقوق مالی یا مالکیت او ممانعت، مزاحمت یا </a:t>
            </a:r>
            <a:r>
              <a:rPr lang="fa-IR" dirty="0" smtClean="0">
                <a:cs typeface="B Nazanin" pitchFamily="2" charset="-78"/>
              </a:rPr>
              <a:t>محدودیت ایجاد </a:t>
            </a:r>
            <a:r>
              <a:rPr lang="fa-IR" dirty="0">
                <a:cs typeface="B Nazanin" pitchFamily="2" charset="-78"/>
              </a:rPr>
              <a:t>کند، مگر </a:t>
            </a:r>
            <a:r>
              <a:rPr lang="fa-IR" dirty="0" smtClean="0">
                <a:cs typeface="B Nazanin" pitchFamily="2" charset="-78"/>
              </a:rPr>
              <a:t>به موجب </a:t>
            </a:r>
            <a:r>
              <a:rPr lang="fa-IR" dirty="0">
                <a:cs typeface="B Nazanin" pitchFamily="2" charset="-78"/>
              </a:rPr>
              <a:t>قانون</a:t>
            </a:r>
            <a:r>
              <a:rPr lang="fa-IR" dirty="0" smtClean="0">
                <a:cs typeface="B Nazanin" pitchFamily="2" charset="-78"/>
              </a:rPr>
              <a:t>.</a:t>
            </a:r>
          </a:p>
          <a:p>
            <a:pPr algn="just" rtl="1"/>
            <a:r>
              <a:rPr lang="fa-IR" b="1" dirty="0">
                <a:cs typeface="B Nazanin" pitchFamily="2" charset="-78"/>
              </a:rPr>
              <a:t>ماده 76- </a:t>
            </a:r>
            <a:r>
              <a:rPr lang="fa-IR" dirty="0">
                <a:cs typeface="B Titr" pitchFamily="2" charset="-78"/>
              </a:rPr>
              <a:t>انواع </a:t>
            </a:r>
            <a:r>
              <a:rPr lang="fa-IR" dirty="0" smtClean="0">
                <a:cs typeface="B Titr" pitchFamily="2" charset="-78"/>
              </a:rPr>
              <a:t>مالکیت های </a:t>
            </a:r>
            <a:r>
              <a:rPr lang="fa-IR" dirty="0">
                <a:cs typeface="B Titr" pitchFamily="2" charset="-78"/>
              </a:rPr>
              <a:t>فکری</a:t>
            </a:r>
            <a:r>
              <a:rPr lang="fa-IR" dirty="0">
                <a:cs typeface="B Nazanin" pitchFamily="2" charset="-78"/>
              </a:rPr>
              <a:t> از جمله مالکیت ادبی، هنری و صنعتی با رعایت قانون، محترم و مورد </a:t>
            </a:r>
            <a:r>
              <a:rPr lang="fa-IR" dirty="0" smtClean="0">
                <a:cs typeface="B Nazanin" pitchFamily="2" charset="-78"/>
              </a:rPr>
              <a:t>حمایت است </a:t>
            </a:r>
            <a:r>
              <a:rPr lang="fa-IR" dirty="0">
                <a:cs typeface="B Nazanin" pitchFamily="2" charset="-78"/>
              </a:rPr>
              <a:t>و شهروندان حق دارند که در چهارچوب قانون از </a:t>
            </a:r>
            <a:r>
              <a:rPr lang="fa-IR" dirty="0" smtClean="0">
                <a:cs typeface="B Nazanin" pitchFamily="2" charset="-78"/>
              </a:rPr>
              <a:t>حمایت های </a:t>
            </a:r>
            <a:r>
              <a:rPr lang="fa-IR" dirty="0">
                <a:cs typeface="B Nazanin" pitchFamily="2" charset="-78"/>
              </a:rPr>
              <a:t>لازم برای خلق و عرضه آثار هنری و انتفاع </a:t>
            </a:r>
            <a:r>
              <a:rPr lang="fa-IR" dirty="0" smtClean="0">
                <a:cs typeface="B Nazanin" pitchFamily="2" charset="-78"/>
              </a:rPr>
              <a:t>از حقوق </a:t>
            </a:r>
            <a:r>
              <a:rPr lang="fa-IR" dirty="0">
                <a:cs typeface="B Nazanin" pitchFamily="2" charset="-78"/>
              </a:rPr>
              <a:t>مادی و معنوی ناشی از آنها در داخل و خارج از کشور برخوردار شوند.</a:t>
            </a:r>
            <a:endParaRPr lang="en-US" dirty="0">
              <a:cs typeface="B Nazanin" pitchFamily="2" charset="-78"/>
            </a:endParaRPr>
          </a:p>
        </p:txBody>
      </p:sp>
      <p:sp>
        <p:nvSpPr>
          <p:cNvPr id="4" name="Footer Placeholder 3"/>
          <p:cNvSpPr>
            <a:spLocks noGrp="1"/>
          </p:cNvSpPr>
          <p:nvPr>
            <p:ph type="ftr" sz="quarter" idx="11"/>
          </p:nvPr>
        </p:nvSpPr>
        <p:spPr/>
        <p:txBody>
          <a:bodyPr/>
          <a:lstStyle/>
          <a:p>
            <a:r>
              <a:rPr lang="fa-IR" smtClean="0"/>
              <a:t>صیانت از حقوق شهروندی در نظام اداری</a:t>
            </a:r>
            <a:endParaRPr lang="en-US"/>
          </a:p>
        </p:txBody>
      </p:sp>
      <p:sp>
        <p:nvSpPr>
          <p:cNvPr id="5" name="Slide Number Placeholder 4"/>
          <p:cNvSpPr>
            <a:spLocks noGrp="1"/>
          </p:cNvSpPr>
          <p:nvPr>
            <p:ph type="sldNum" sz="quarter" idx="12"/>
          </p:nvPr>
        </p:nvSpPr>
        <p:spPr>
          <a:xfrm>
            <a:off x="7596336" y="6309320"/>
            <a:ext cx="762000" cy="365125"/>
          </a:xfrm>
        </p:spPr>
        <p:txBody>
          <a:bodyPr/>
          <a:lstStyle/>
          <a:p>
            <a:fld id="{36633FBD-E5C5-4706-B188-57FBEE228433}" type="slidenum">
              <a:rPr lang="en-US" smtClean="0"/>
              <a:pPr/>
              <a:t>29</a:t>
            </a:fld>
            <a:endParaRPr lang="en-US" dirty="0"/>
          </a:p>
        </p:txBody>
      </p:sp>
    </p:spTree>
    <p:extLst>
      <p:ext uri="{BB962C8B-B14F-4D97-AF65-F5344CB8AC3E}">
        <p14:creationId xmlns:p14="http://schemas.microsoft.com/office/powerpoint/2010/main" val="714965635"/>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524" y="692696"/>
            <a:ext cx="8424936" cy="5263480"/>
          </a:xfrm>
        </p:spPr>
        <p:txBody>
          <a:bodyPr>
            <a:normAutofit/>
          </a:bodyPr>
          <a:lstStyle/>
          <a:p>
            <a:pPr marL="0" indent="0" algn="ctr" rtl="1">
              <a:buNone/>
            </a:pPr>
            <a:endParaRPr lang="en-US" dirty="0">
              <a:solidFill>
                <a:schemeClr val="tx1"/>
              </a:solidFill>
              <a:cs typeface="B Titr" pitchFamily="2" charset="-78"/>
            </a:endParaRPr>
          </a:p>
        </p:txBody>
      </p:sp>
      <p:sp>
        <p:nvSpPr>
          <p:cNvPr id="5" name="Footer Placeholder 4"/>
          <p:cNvSpPr>
            <a:spLocks noGrp="1"/>
          </p:cNvSpPr>
          <p:nvPr>
            <p:ph type="ftr" sz="quarter" idx="11"/>
          </p:nvPr>
        </p:nvSpPr>
        <p:spPr/>
        <p:txBody>
          <a:bodyPr/>
          <a:lstStyle/>
          <a:p>
            <a:r>
              <a:rPr lang="fa-IR" smtClean="0"/>
              <a:t>صیانت از حقوق شهروندی در نظام اداری</a:t>
            </a:r>
            <a:endParaRPr lang="en-US"/>
          </a:p>
        </p:txBody>
      </p:sp>
      <p:sp>
        <p:nvSpPr>
          <p:cNvPr id="2" name="Horizontal Scroll 1"/>
          <p:cNvSpPr/>
          <p:nvPr/>
        </p:nvSpPr>
        <p:spPr>
          <a:xfrm>
            <a:off x="827584" y="1844824"/>
            <a:ext cx="7344816" cy="3384376"/>
          </a:xfrm>
          <a:prstGeom prst="horizontalScroll">
            <a:avLst/>
          </a:prstGeom>
          <a:solidFill>
            <a:schemeClr val="tx2">
              <a:lumMod val="10000"/>
              <a:lumOff val="90000"/>
            </a:schemeClr>
          </a:solidFill>
          <a:effectLst>
            <a:glow rad="139700">
              <a:schemeClr val="accent2">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fa-IR" sz="2400" b="1" dirty="0" smtClean="0"/>
              <a:t>«</a:t>
            </a:r>
            <a:r>
              <a:rPr lang="fa-IR" sz="3600" b="1" dirty="0" smtClean="0">
                <a:cs typeface="B Nazanin" pitchFamily="2" charset="-78"/>
              </a:rPr>
              <a:t>و </a:t>
            </a:r>
            <a:r>
              <a:rPr lang="fa-IR" sz="3600" b="1" dirty="0">
                <a:cs typeface="B Nazanin" pitchFamily="2" charset="-78"/>
              </a:rPr>
              <a:t>لَقَدْ كَرَّمْنا بَني آدَمَ وَ </a:t>
            </a:r>
            <a:r>
              <a:rPr lang="fa-IR" sz="3600" b="1" dirty="0" smtClean="0">
                <a:cs typeface="B Nazanin" pitchFamily="2" charset="-78"/>
              </a:rPr>
              <a:t>حَمَلْناهُمْ فِي </a:t>
            </a:r>
            <a:r>
              <a:rPr lang="fa-IR" sz="3600" b="1" dirty="0">
                <a:cs typeface="B Nazanin" pitchFamily="2" charset="-78"/>
              </a:rPr>
              <a:t>الْبر وَ الْبَحْرِ وَ رَزَقْناهُمْ مِنَ الطَّيباتِ وَ فَضَّلْناهُم عَلى كَثيرٍ مِمَّنْ خَلَقنا تَفْضيلاَ</a:t>
            </a:r>
            <a:r>
              <a:rPr lang="fa-IR" sz="2400" b="1" dirty="0"/>
              <a:t>»</a:t>
            </a:r>
          </a:p>
        </p:txBody>
      </p:sp>
    </p:spTree>
    <p:extLst>
      <p:ext uri="{BB962C8B-B14F-4D97-AF65-F5344CB8AC3E}">
        <p14:creationId xmlns:p14="http://schemas.microsoft.com/office/powerpoint/2010/main" val="2707061588"/>
      </p:ext>
    </p:extLst>
  </p:cSld>
  <p:clrMapOvr>
    <a:masterClrMapping/>
  </p:clrMapOvr>
  <p:transition spd="slow">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548680"/>
            <a:ext cx="7543800" cy="5544616"/>
          </a:xfrm>
        </p:spPr>
        <p:txBody>
          <a:bodyPr>
            <a:normAutofit fontScale="92500" lnSpcReduction="10000"/>
          </a:bodyPr>
          <a:lstStyle/>
          <a:p>
            <a:pPr marL="0" indent="0" algn="just" rtl="1">
              <a:buNone/>
            </a:pPr>
            <a:r>
              <a:rPr lang="fa-IR" dirty="0" smtClean="0">
                <a:solidFill>
                  <a:srgbClr val="AC0000"/>
                </a:solidFill>
                <a:effectLst>
                  <a:outerShdw blurRad="38100" dist="38100" dir="2700000" algn="tl">
                    <a:srgbClr val="000000">
                      <a:alpha val="43137"/>
                    </a:srgbClr>
                  </a:outerShdw>
                </a:effectLst>
                <a:cs typeface="B Titr" pitchFamily="2" charset="-78"/>
              </a:rPr>
              <a:t>ص- حق اشتغال و کار شایسته</a:t>
            </a:r>
          </a:p>
          <a:p>
            <a:pPr algn="just" rtl="1"/>
            <a:r>
              <a:rPr lang="fa-IR" b="1" dirty="0" smtClean="0">
                <a:cs typeface="B Nazanin" pitchFamily="2" charset="-78"/>
              </a:rPr>
              <a:t>ماده </a:t>
            </a:r>
            <a:r>
              <a:rPr lang="fa-IR" b="1" dirty="0">
                <a:cs typeface="B Nazanin" pitchFamily="2" charset="-78"/>
              </a:rPr>
              <a:t>77- </a:t>
            </a:r>
            <a:r>
              <a:rPr lang="fa-IR" dirty="0">
                <a:cs typeface="B Nazanin" pitchFamily="2" charset="-78"/>
              </a:rPr>
              <a:t>حق شهروندان است که آزادانه و بدون تبعیض و با رعایت قانون، شغلی را که به آن تمایل دارند </a:t>
            </a:r>
            <a:r>
              <a:rPr lang="fa-IR" dirty="0" smtClean="0">
                <a:cs typeface="B Nazanin" pitchFamily="2" charset="-78"/>
              </a:rPr>
              <a:t>انتخاب نمایند </a:t>
            </a:r>
            <a:r>
              <a:rPr lang="fa-IR" dirty="0">
                <a:cs typeface="B Nazanin" pitchFamily="2" charset="-78"/>
              </a:rPr>
              <a:t>و به آن اشتغال داشته باشند. هیچکس نمیتواند به دلایل قومیتی، مذهبی، جنسیتی و یا </a:t>
            </a:r>
            <a:r>
              <a:rPr lang="fa-IR" dirty="0" smtClean="0">
                <a:cs typeface="B Nazanin" pitchFamily="2" charset="-78"/>
              </a:rPr>
              <a:t>اختلاف نظر در گرایش های </a:t>
            </a:r>
            <a:r>
              <a:rPr lang="fa-IR" dirty="0">
                <a:cs typeface="B Nazanin" pitchFamily="2" charset="-78"/>
              </a:rPr>
              <a:t>سیاسی و یا اجتماعی این حق را از شهروندان سلب کند</a:t>
            </a:r>
            <a:r>
              <a:rPr lang="fa-IR" dirty="0" smtClean="0">
                <a:cs typeface="B Nazanin" pitchFamily="2" charset="-78"/>
              </a:rPr>
              <a:t>.</a:t>
            </a:r>
          </a:p>
          <a:p>
            <a:pPr algn="just" rtl="1"/>
            <a:r>
              <a:rPr lang="fa-IR" b="1" dirty="0">
                <a:cs typeface="B Nazanin" pitchFamily="2" charset="-78"/>
              </a:rPr>
              <a:t>ماده 78- </a:t>
            </a:r>
            <a:r>
              <a:rPr lang="fa-IR" dirty="0">
                <a:cs typeface="B Nazanin" pitchFamily="2" charset="-78"/>
              </a:rPr>
              <a:t>شهروندان از حق </a:t>
            </a:r>
            <a:r>
              <a:rPr lang="fa-IR" dirty="0">
                <a:cs typeface="B Titr" pitchFamily="2" charset="-78"/>
              </a:rPr>
              <a:t>فرصت برابر در دسترسی به مشاغل و انتخاب </a:t>
            </a:r>
            <a:r>
              <a:rPr lang="fa-IR" dirty="0">
                <a:cs typeface="B Nazanin" pitchFamily="2" charset="-78"/>
              </a:rPr>
              <a:t>آزادانه حرفه موردنظر خود طبق </a:t>
            </a:r>
            <a:r>
              <a:rPr lang="fa-IR" dirty="0" smtClean="0">
                <a:cs typeface="B Nazanin" pitchFamily="2" charset="-78"/>
              </a:rPr>
              <a:t>موازین قانونی به گونه ای </a:t>
            </a:r>
            <a:r>
              <a:rPr lang="fa-IR" dirty="0">
                <a:cs typeface="B Nazanin" pitchFamily="2" charset="-78"/>
              </a:rPr>
              <a:t>که قادر به تأمین معاش خود </a:t>
            </a:r>
            <a:r>
              <a:rPr lang="fa-IR" dirty="0" smtClean="0">
                <a:cs typeface="B Nazanin" pitchFamily="2" charset="-78"/>
              </a:rPr>
              <a:t>به صورت </a:t>
            </a:r>
            <a:r>
              <a:rPr lang="fa-IR" dirty="0">
                <a:cs typeface="B Nazanin" pitchFamily="2" charset="-78"/>
              </a:rPr>
              <a:t>منصفانه و آبرومندانه باشند، برخوردارند. دولت </a:t>
            </a:r>
            <a:r>
              <a:rPr lang="fa-IR" dirty="0" smtClean="0">
                <a:cs typeface="B Nazanin" pitchFamily="2" charset="-78"/>
              </a:rPr>
              <a:t>شرایط مناسب </a:t>
            </a:r>
            <a:r>
              <a:rPr lang="fa-IR" dirty="0">
                <a:cs typeface="B Nazanin" pitchFamily="2" charset="-78"/>
              </a:rPr>
              <a:t>را برای تحقق این حق تضمین و بر آن نظارت </a:t>
            </a:r>
            <a:r>
              <a:rPr lang="fa-IR" dirty="0" smtClean="0">
                <a:cs typeface="B Nazanin" pitchFamily="2" charset="-78"/>
              </a:rPr>
              <a:t>می نماید</a:t>
            </a:r>
            <a:r>
              <a:rPr lang="fa-IR" dirty="0">
                <a:cs typeface="B Nazanin" pitchFamily="2" charset="-78"/>
              </a:rPr>
              <a:t>.</a:t>
            </a:r>
            <a:endParaRPr lang="fa-IR" dirty="0" smtClean="0">
              <a:cs typeface="B Nazanin" pitchFamily="2" charset="-78"/>
            </a:endParaRPr>
          </a:p>
          <a:p>
            <a:pPr algn="just" rtl="1"/>
            <a:r>
              <a:rPr lang="fa-IR" b="1" dirty="0" smtClean="0">
                <a:cs typeface="B Nazanin" pitchFamily="2" charset="-78"/>
              </a:rPr>
              <a:t>ماده </a:t>
            </a:r>
            <a:r>
              <a:rPr lang="fa-IR" b="1" dirty="0">
                <a:cs typeface="B Nazanin" pitchFamily="2" charset="-78"/>
              </a:rPr>
              <a:t>79- </a:t>
            </a:r>
            <a:r>
              <a:rPr lang="fa-IR" dirty="0">
                <a:cs typeface="B Nazanin" pitchFamily="2" charset="-78"/>
              </a:rPr>
              <a:t>حق شهروندان است که از </a:t>
            </a:r>
            <a:r>
              <a:rPr lang="fa-IR" dirty="0" smtClean="0">
                <a:cs typeface="B Nazanin" pitchFamily="2" charset="-78"/>
              </a:rPr>
              <a:t>آموزش های </a:t>
            </a:r>
            <a:r>
              <a:rPr lang="fa-IR" dirty="0">
                <a:cs typeface="B Nazanin" pitchFamily="2" charset="-78"/>
              </a:rPr>
              <a:t>لازم درباره مشاغل </a:t>
            </a:r>
            <a:r>
              <a:rPr lang="fa-IR" dirty="0" smtClean="0">
                <a:cs typeface="B Nazanin" pitchFamily="2" charset="-78"/>
              </a:rPr>
              <a:t>بهره مند </a:t>
            </a:r>
            <a:r>
              <a:rPr lang="fa-IR" dirty="0">
                <a:cs typeface="B Nazanin" pitchFamily="2" charset="-78"/>
              </a:rPr>
              <a:t>شوند.</a:t>
            </a:r>
            <a:endParaRPr lang="fa-IR" dirty="0" smtClean="0">
              <a:cs typeface="B Nazanin" pitchFamily="2" charset="-78"/>
            </a:endParaRPr>
          </a:p>
          <a:p>
            <a:pPr algn="just" rtl="1"/>
            <a:r>
              <a:rPr lang="fa-IR" b="1" dirty="0" smtClean="0">
                <a:cs typeface="B Nazanin" pitchFamily="2" charset="-78"/>
              </a:rPr>
              <a:t>ماده 80 </a:t>
            </a:r>
            <a:r>
              <a:rPr lang="fa-IR" b="1" dirty="0">
                <a:cs typeface="B Nazanin" pitchFamily="2" charset="-78"/>
              </a:rPr>
              <a:t>- </a:t>
            </a:r>
            <a:r>
              <a:rPr lang="fa-IR" dirty="0">
                <a:cs typeface="B Nazanin" pitchFamily="2" charset="-78"/>
              </a:rPr>
              <a:t>حق شهروندان است که </a:t>
            </a:r>
            <a:r>
              <a:rPr lang="fa-IR" dirty="0">
                <a:cs typeface="B Titr" pitchFamily="2" charset="-78"/>
              </a:rPr>
              <a:t>از بهداشت محیطی و کاری سالم و ایمن و تدابیر ضروری</a:t>
            </a:r>
            <a:r>
              <a:rPr lang="fa-IR" dirty="0">
                <a:cs typeface="B Nazanin" pitchFamily="2" charset="-78"/>
              </a:rPr>
              <a:t> برای پیشگیری </a:t>
            </a:r>
            <a:r>
              <a:rPr lang="fa-IR" dirty="0" smtClean="0">
                <a:cs typeface="B Nazanin" pitchFamily="2" charset="-78"/>
              </a:rPr>
              <a:t>از آسیب های </a:t>
            </a:r>
            <a:r>
              <a:rPr lang="fa-IR" dirty="0">
                <a:cs typeface="B Nazanin" pitchFamily="2" charset="-78"/>
              </a:rPr>
              <a:t>جسمی و روحی در </a:t>
            </a:r>
            <a:r>
              <a:rPr lang="fa-IR" dirty="0" smtClean="0">
                <a:cs typeface="B Nazanin" pitchFamily="2" charset="-78"/>
              </a:rPr>
              <a:t>محیط های </a:t>
            </a:r>
            <a:r>
              <a:rPr lang="fa-IR" dirty="0">
                <a:cs typeface="B Nazanin" pitchFamily="2" charset="-78"/>
              </a:rPr>
              <a:t>کار </a:t>
            </a:r>
            <a:r>
              <a:rPr lang="fa-IR" dirty="0" smtClean="0">
                <a:cs typeface="B Nazanin" pitchFamily="2" charset="-78"/>
              </a:rPr>
              <a:t>بهره مند </a:t>
            </a:r>
            <a:r>
              <a:rPr lang="fa-IR" dirty="0">
                <a:cs typeface="B Nazanin" pitchFamily="2" charset="-78"/>
              </a:rPr>
              <a:t>باشند</a:t>
            </a:r>
            <a:r>
              <a:rPr lang="fa-IR" dirty="0" smtClean="0">
                <a:cs typeface="B Nazanin" pitchFamily="2" charset="-78"/>
              </a:rPr>
              <a:t>.</a:t>
            </a:r>
          </a:p>
          <a:p>
            <a:pPr algn="just" rtl="1"/>
            <a:r>
              <a:rPr lang="fa-IR" b="1" dirty="0" smtClean="0">
                <a:cs typeface="B Nazanin" pitchFamily="2" charset="-78"/>
              </a:rPr>
              <a:t>ماده 81 - </a:t>
            </a:r>
            <a:r>
              <a:rPr lang="fa-IR" dirty="0" smtClean="0">
                <a:cs typeface="B Titr" pitchFamily="2" charset="-78"/>
              </a:rPr>
              <a:t>شهروندان </a:t>
            </a:r>
            <a:r>
              <a:rPr lang="fa-IR" dirty="0">
                <a:cs typeface="B Titr" pitchFamily="2" charset="-78"/>
              </a:rPr>
              <a:t>از حیث نقض قوانین و مقررات کار، حق دادخواهی در برابر مراجع قانونی را دارند.</a:t>
            </a:r>
            <a:endParaRPr lang="fa-IR" dirty="0" smtClean="0">
              <a:cs typeface="B Titr" pitchFamily="2" charset="-78"/>
            </a:endParaRPr>
          </a:p>
        </p:txBody>
      </p:sp>
      <p:sp>
        <p:nvSpPr>
          <p:cNvPr id="4" name="Footer Placeholder 3"/>
          <p:cNvSpPr>
            <a:spLocks noGrp="1"/>
          </p:cNvSpPr>
          <p:nvPr>
            <p:ph type="ftr" sz="quarter" idx="11"/>
          </p:nvPr>
        </p:nvSpPr>
        <p:spPr/>
        <p:txBody>
          <a:bodyPr/>
          <a:lstStyle/>
          <a:p>
            <a:r>
              <a:rPr lang="fa-IR" smtClean="0"/>
              <a:t>صیانت از حقوق شهروندی در نظام اداری</a:t>
            </a:r>
            <a:endParaRPr lang="en-US"/>
          </a:p>
        </p:txBody>
      </p:sp>
      <p:sp>
        <p:nvSpPr>
          <p:cNvPr id="5" name="Slide Number Placeholder 4"/>
          <p:cNvSpPr>
            <a:spLocks noGrp="1"/>
          </p:cNvSpPr>
          <p:nvPr>
            <p:ph type="sldNum" sz="quarter" idx="12"/>
          </p:nvPr>
        </p:nvSpPr>
        <p:spPr>
          <a:xfrm>
            <a:off x="7596336" y="6237312"/>
            <a:ext cx="762000" cy="365125"/>
          </a:xfrm>
        </p:spPr>
        <p:txBody>
          <a:bodyPr/>
          <a:lstStyle/>
          <a:p>
            <a:fld id="{36633FBD-E5C5-4706-B188-57FBEE228433}" type="slidenum">
              <a:rPr lang="en-US" smtClean="0"/>
              <a:pPr/>
              <a:t>30</a:t>
            </a:fld>
            <a:endParaRPr lang="en-US" dirty="0"/>
          </a:p>
        </p:txBody>
      </p:sp>
    </p:spTree>
    <p:extLst>
      <p:ext uri="{BB962C8B-B14F-4D97-AF65-F5344CB8AC3E}">
        <p14:creationId xmlns:p14="http://schemas.microsoft.com/office/powerpoint/2010/main" val="651282059"/>
      </p:ext>
    </p:extLst>
  </p:cSld>
  <p:clrMapOvr>
    <a:masterClrMapping/>
  </p:clrMapOvr>
  <p:transition spd="slow">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548680"/>
            <a:ext cx="7543800" cy="5472608"/>
          </a:xfrm>
        </p:spPr>
        <p:txBody>
          <a:bodyPr>
            <a:normAutofit fontScale="92500" lnSpcReduction="10000"/>
          </a:bodyPr>
          <a:lstStyle/>
          <a:p>
            <a:pPr algn="just" rtl="1"/>
            <a:r>
              <a:rPr lang="fa-IR" b="1" dirty="0" smtClean="0">
                <a:cs typeface="B Nazanin" pitchFamily="2" charset="-78"/>
              </a:rPr>
              <a:t>ماده </a:t>
            </a:r>
            <a:r>
              <a:rPr lang="fa-IR" b="1" dirty="0">
                <a:cs typeface="B Nazanin" pitchFamily="2" charset="-78"/>
              </a:rPr>
              <a:t>82- </a:t>
            </a:r>
            <a:r>
              <a:rPr lang="fa-IR" dirty="0" smtClean="0">
                <a:cs typeface="B Nazanin" pitchFamily="2" charset="-78"/>
              </a:rPr>
              <a:t>به</a:t>
            </a:r>
            <a:r>
              <a:rPr lang="en-US" dirty="0" smtClean="0">
                <a:cs typeface="B Nazanin" pitchFamily="2" charset="-78"/>
              </a:rPr>
              <a:t> </a:t>
            </a:r>
            <a:r>
              <a:rPr lang="fa-IR" dirty="0" smtClean="0">
                <a:cs typeface="B Nazanin" pitchFamily="2" charset="-78"/>
              </a:rPr>
              <a:t>کارگیری</a:t>
            </a:r>
            <a:r>
              <a:rPr lang="fa-IR" dirty="0">
                <a:cs typeface="B Nazanin" pitchFamily="2" charset="-78"/>
              </a:rPr>
              <a:t>، ارتقا و اعطای امتیازات به کارکنان باید مبتنی بر تخصص، شایستگی و </a:t>
            </a:r>
            <a:r>
              <a:rPr lang="fa-IR" dirty="0" smtClean="0">
                <a:cs typeface="B Nazanin" pitchFamily="2" charset="-78"/>
              </a:rPr>
              <a:t>توانمندی</a:t>
            </a:r>
            <a:r>
              <a:rPr lang="en-US" dirty="0" smtClean="0">
                <a:cs typeface="B Nazanin" pitchFamily="2" charset="-78"/>
              </a:rPr>
              <a:t> </a:t>
            </a:r>
            <a:r>
              <a:rPr lang="fa-IR" dirty="0" smtClean="0">
                <a:cs typeface="B Nazanin" pitchFamily="2" charset="-78"/>
              </a:rPr>
              <a:t>های متناسب با </a:t>
            </a:r>
            <a:r>
              <a:rPr lang="fa-IR" dirty="0">
                <a:cs typeface="B Nazanin" pitchFamily="2" charset="-78"/>
              </a:rPr>
              <a:t>شغل باشد و رویکردهای </a:t>
            </a:r>
            <a:r>
              <a:rPr lang="fa-IR" dirty="0" smtClean="0">
                <a:cs typeface="B Nazanin" pitchFamily="2" charset="-78"/>
              </a:rPr>
              <a:t>سلیقه</a:t>
            </a:r>
            <a:r>
              <a:rPr lang="en-US" dirty="0" smtClean="0">
                <a:cs typeface="B Nazanin" pitchFamily="2" charset="-78"/>
              </a:rPr>
              <a:t> </a:t>
            </a:r>
            <a:r>
              <a:rPr lang="fa-IR" dirty="0" smtClean="0">
                <a:cs typeface="B Nazanin" pitchFamily="2" charset="-78"/>
              </a:rPr>
              <a:t>ای</a:t>
            </a:r>
            <a:r>
              <a:rPr lang="fa-IR" dirty="0">
                <a:cs typeface="B Nazanin" pitchFamily="2" charset="-78"/>
              </a:rPr>
              <a:t>، جناحی و </a:t>
            </a:r>
            <a:r>
              <a:rPr lang="fa-IR" dirty="0" smtClean="0">
                <a:cs typeface="B Nazanin" pitchFamily="2" charset="-78"/>
              </a:rPr>
              <a:t>تبعیض</a:t>
            </a:r>
            <a:r>
              <a:rPr lang="en-US" dirty="0" smtClean="0">
                <a:cs typeface="B Nazanin" pitchFamily="2" charset="-78"/>
              </a:rPr>
              <a:t> </a:t>
            </a:r>
            <a:r>
              <a:rPr lang="fa-IR" dirty="0" smtClean="0">
                <a:cs typeface="B Nazanin" pitchFamily="2" charset="-78"/>
              </a:rPr>
              <a:t>آمیز </a:t>
            </a:r>
            <a:r>
              <a:rPr lang="fa-IR" dirty="0">
                <a:cs typeface="B Nazanin" pitchFamily="2" charset="-78"/>
              </a:rPr>
              <a:t>و استفاده از </a:t>
            </a:r>
            <a:r>
              <a:rPr lang="fa-IR" dirty="0" smtClean="0">
                <a:cs typeface="B Nazanin" pitchFamily="2" charset="-78"/>
              </a:rPr>
              <a:t>روش</a:t>
            </a:r>
            <a:r>
              <a:rPr lang="en-US" dirty="0" smtClean="0">
                <a:cs typeface="B Nazanin" pitchFamily="2" charset="-78"/>
              </a:rPr>
              <a:t> </a:t>
            </a:r>
            <a:r>
              <a:rPr lang="fa-IR" dirty="0" smtClean="0">
                <a:cs typeface="B Nazanin" pitchFamily="2" charset="-78"/>
              </a:rPr>
              <a:t>های </a:t>
            </a:r>
            <a:r>
              <a:rPr lang="fa-IR" dirty="0">
                <a:cs typeface="B Nazanin" pitchFamily="2" charset="-78"/>
              </a:rPr>
              <a:t>ناقض حریم خصوصی در </a:t>
            </a:r>
            <a:r>
              <a:rPr lang="fa-IR" dirty="0" smtClean="0">
                <a:cs typeface="B Nazanin" pitchFamily="2" charset="-78"/>
              </a:rPr>
              <a:t>فرایند گزینش </a:t>
            </a:r>
            <a:r>
              <a:rPr lang="fa-IR" dirty="0">
                <a:cs typeface="B Nazanin" pitchFamily="2" charset="-78"/>
              </a:rPr>
              <a:t>ممنوع است</a:t>
            </a:r>
            <a:r>
              <a:rPr lang="fa-IR" dirty="0" smtClean="0">
                <a:cs typeface="B Nazanin" pitchFamily="2" charset="-78"/>
              </a:rPr>
              <a:t>.</a:t>
            </a:r>
          </a:p>
          <a:p>
            <a:pPr algn="just" rtl="1"/>
            <a:r>
              <a:rPr lang="fa-IR" b="1" dirty="0">
                <a:cs typeface="B Nazanin" pitchFamily="2" charset="-78"/>
              </a:rPr>
              <a:t>ماده 83- </a:t>
            </a:r>
            <a:r>
              <a:rPr lang="fa-IR" dirty="0">
                <a:cs typeface="B Titr" pitchFamily="2" charset="-78"/>
              </a:rPr>
              <a:t>حق زنان است که از فرصتهای شغلی مناسب و حقوق و مزایای برابر با مردان در قبال کار برابر، </a:t>
            </a:r>
            <a:r>
              <a:rPr lang="fa-IR" dirty="0" smtClean="0">
                <a:cs typeface="B Titr" pitchFamily="2" charset="-78"/>
              </a:rPr>
              <a:t>برخوردار شوند</a:t>
            </a:r>
            <a:r>
              <a:rPr lang="fa-IR" dirty="0">
                <a:cs typeface="B Titr" pitchFamily="2" charset="-78"/>
              </a:rPr>
              <a:t>.</a:t>
            </a:r>
            <a:endParaRPr lang="fa-IR" dirty="0" smtClean="0">
              <a:cs typeface="B Titr" pitchFamily="2" charset="-78"/>
            </a:endParaRPr>
          </a:p>
          <a:p>
            <a:pPr algn="just" rtl="1"/>
            <a:r>
              <a:rPr lang="fa-IR" b="1" dirty="0">
                <a:cs typeface="B Nazanin" pitchFamily="2" charset="-78"/>
              </a:rPr>
              <a:t>ماده 84- </a:t>
            </a:r>
            <a:r>
              <a:rPr lang="fa-IR" dirty="0">
                <a:cs typeface="B Titr" pitchFamily="2" charset="-78"/>
              </a:rPr>
              <a:t>اشتغال اجباری کودکان به کار ممنوع است. موارد </a:t>
            </a:r>
            <a:r>
              <a:rPr lang="fa-IR" dirty="0" smtClean="0">
                <a:cs typeface="B Titr" pitchFamily="2" charset="-78"/>
              </a:rPr>
              <a:t>استثناء </a:t>
            </a:r>
            <a:r>
              <a:rPr lang="fa-IR" dirty="0">
                <a:cs typeface="B Titr" pitchFamily="2" charset="-78"/>
              </a:rPr>
              <a:t>که در جهت منافع و مصالح آنان باشد صرفاً به </a:t>
            </a:r>
            <a:r>
              <a:rPr lang="fa-IR" dirty="0" smtClean="0">
                <a:cs typeface="B Titr" pitchFamily="2" charset="-78"/>
              </a:rPr>
              <a:t>حکم </a:t>
            </a:r>
            <a:r>
              <a:rPr lang="fa-IR" dirty="0">
                <a:cs typeface="B Titr" pitchFamily="2" charset="-78"/>
              </a:rPr>
              <a:t>قانون مجاز </a:t>
            </a:r>
            <a:r>
              <a:rPr lang="fa-IR" dirty="0" smtClean="0">
                <a:cs typeface="B Titr" pitchFamily="2" charset="-78"/>
              </a:rPr>
              <a:t>می باشد.</a:t>
            </a:r>
          </a:p>
          <a:p>
            <a:pPr algn="just" rtl="1"/>
            <a:endParaRPr lang="fa-IR" dirty="0" smtClean="0">
              <a:cs typeface="B Nazanin" pitchFamily="2" charset="-78"/>
            </a:endParaRPr>
          </a:p>
          <a:p>
            <a:pPr marL="0" indent="0" algn="just" rtl="1">
              <a:buNone/>
            </a:pPr>
            <a:r>
              <a:rPr lang="fa-IR" dirty="0" smtClean="0">
                <a:solidFill>
                  <a:srgbClr val="AC0000"/>
                </a:solidFill>
                <a:effectLst>
                  <a:outerShdw blurRad="38100" dist="38100" dir="2700000" algn="tl">
                    <a:srgbClr val="000000">
                      <a:alpha val="43137"/>
                    </a:srgbClr>
                  </a:outerShdw>
                </a:effectLst>
                <a:cs typeface="B Titr" pitchFamily="2" charset="-78"/>
              </a:rPr>
              <a:t>ض- حق رفاه و تامین اجتماعی</a:t>
            </a:r>
          </a:p>
          <a:p>
            <a:pPr algn="just" rtl="1"/>
            <a:r>
              <a:rPr lang="fa-IR" b="1" dirty="0" smtClean="0">
                <a:cs typeface="B Nazanin" pitchFamily="2" charset="-78"/>
              </a:rPr>
              <a:t>ماده </a:t>
            </a:r>
            <a:r>
              <a:rPr lang="fa-IR" b="1" dirty="0">
                <a:cs typeface="B Nazanin" pitchFamily="2" charset="-78"/>
              </a:rPr>
              <a:t>85-</a:t>
            </a:r>
            <a:r>
              <a:rPr lang="fa-IR" dirty="0">
                <a:cs typeface="B Nazanin" pitchFamily="2" charset="-78"/>
              </a:rPr>
              <a:t> آرامش، شادابی و امید به </a:t>
            </a:r>
            <a:r>
              <a:rPr lang="fa-IR" dirty="0" smtClean="0">
                <a:cs typeface="B Nazanin" pitchFamily="2" charset="-78"/>
              </a:rPr>
              <a:t>آینده ای </a:t>
            </a:r>
            <a:r>
              <a:rPr lang="fa-IR" dirty="0">
                <a:cs typeface="B Nazanin" pitchFamily="2" charset="-78"/>
              </a:rPr>
              <a:t>بهتر، خودسازی معنوی و </a:t>
            </a:r>
            <a:r>
              <a:rPr lang="fa-IR" dirty="0" smtClean="0">
                <a:cs typeface="B Nazanin" pitchFamily="2" charset="-78"/>
              </a:rPr>
              <a:t>توان افزایی </a:t>
            </a:r>
            <a:r>
              <a:rPr lang="fa-IR" dirty="0">
                <a:cs typeface="B Nazanin" pitchFamily="2" charset="-78"/>
              </a:rPr>
              <a:t>اجتماعی، برخورداری از زندگی </a:t>
            </a:r>
            <a:r>
              <a:rPr lang="fa-IR" dirty="0" smtClean="0">
                <a:cs typeface="B Nazanin" pitchFamily="2" charset="-78"/>
              </a:rPr>
              <a:t>امن و </a:t>
            </a:r>
            <a:r>
              <a:rPr lang="fa-IR" dirty="0">
                <a:cs typeface="B Nazanin" pitchFamily="2" charset="-78"/>
              </a:rPr>
              <a:t>آرام، داشتن فرصت و امکان برای همراهی بیشتر با خانواده، تفریح، ورزش و گردشگری حق هر شهروند است.</a:t>
            </a:r>
          </a:p>
          <a:p>
            <a:pPr algn="just" rtl="1"/>
            <a:r>
              <a:rPr lang="fa-IR" b="1" dirty="0">
                <a:cs typeface="B Nazanin" pitchFamily="2" charset="-78"/>
              </a:rPr>
              <a:t>ماده </a:t>
            </a:r>
            <a:r>
              <a:rPr lang="fa-IR" b="1" dirty="0" smtClean="0">
                <a:cs typeface="B Nazanin" pitchFamily="2" charset="-78"/>
              </a:rPr>
              <a:t>86- </a:t>
            </a:r>
            <a:r>
              <a:rPr lang="fa-IR" dirty="0" smtClean="0">
                <a:cs typeface="B Nazanin" pitchFamily="2" charset="-78"/>
              </a:rPr>
              <a:t>حق هر </a:t>
            </a:r>
            <a:r>
              <a:rPr lang="fa-IR" dirty="0">
                <a:cs typeface="B Nazanin" pitchFamily="2" charset="-78"/>
              </a:rPr>
              <a:t>شهروند است که از رفاه عمومی و تأمین اجتماعی و خدمات امدادی </a:t>
            </a:r>
            <a:r>
              <a:rPr lang="fa-IR" dirty="0" smtClean="0">
                <a:cs typeface="B Nazanin" pitchFamily="2" charset="-78"/>
              </a:rPr>
              <a:t>بهره مند </a:t>
            </a:r>
            <a:r>
              <a:rPr lang="fa-IR" dirty="0">
                <a:cs typeface="B Nazanin" pitchFamily="2" charset="-78"/>
              </a:rPr>
              <a:t>شود.</a:t>
            </a:r>
            <a:endParaRPr lang="en-US" dirty="0">
              <a:cs typeface="B Nazanin" pitchFamily="2" charset="-78"/>
            </a:endParaRPr>
          </a:p>
        </p:txBody>
      </p:sp>
      <p:sp>
        <p:nvSpPr>
          <p:cNvPr id="4" name="Footer Placeholder 3"/>
          <p:cNvSpPr>
            <a:spLocks noGrp="1"/>
          </p:cNvSpPr>
          <p:nvPr>
            <p:ph type="ftr" sz="quarter" idx="11"/>
          </p:nvPr>
        </p:nvSpPr>
        <p:spPr/>
        <p:txBody>
          <a:bodyPr/>
          <a:lstStyle/>
          <a:p>
            <a:r>
              <a:rPr lang="fa-IR" smtClean="0"/>
              <a:t>صیانت از حقوق شهروندی در نظام اداری</a:t>
            </a:r>
            <a:endParaRPr lang="en-US"/>
          </a:p>
        </p:txBody>
      </p:sp>
      <p:sp>
        <p:nvSpPr>
          <p:cNvPr id="5" name="Slide Number Placeholder 4"/>
          <p:cNvSpPr>
            <a:spLocks noGrp="1"/>
          </p:cNvSpPr>
          <p:nvPr>
            <p:ph type="sldNum" sz="quarter" idx="12"/>
          </p:nvPr>
        </p:nvSpPr>
        <p:spPr>
          <a:xfrm>
            <a:off x="7596336" y="6309320"/>
            <a:ext cx="762000" cy="365125"/>
          </a:xfrm>
        </p:spPr>
        <p:txBody>
          <a:bodyPr/>
          <a:lstStyle/>
          <a:p>
            <a:fld id="{36633FBD-E5C5-4706-B188-57FBEE228433}" type="slidenum">
              <a:rPr lang="en-US" smtClean="0"/>
              <a:pPr/>
              <a:t>31</a:t>
            </a:fld>
            <a:endParaRPr lang="en-US" dirty="0"/>
          </a:p>
        </p:txBody>
      </p:sp>
    </p:spTree>
    <p:extLst>
      <p:ext uri="{BB962C8B-B14F-4D97-AF65-F5344CB8AC3E}">
        <p14:creationId xmlns:p14="http://schemas.microsoft.com/office/powerpoint/2010/main" val="3947655784"/>
      </p:ext>
    </p:extLst>
  </p:cSld>
  <p:clrMapOvr>
    <a:masterClrMapping/>
  </p:clrMapOvr>
  <p:transition spd="slow">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476672"/>
            <a:ext cx="7543800" cy="5616624"/>
          </a:xfrm>
        </p:spPr>
        <p:txBody>
          <a:bodyPr>
            <a:normAutofit fontScale="92500" lnSpcReduction="20000"/>
          </a:bodyPr>
          <a:lstStyle/>
          <a:p>
            <a:pPr algn="just" rtl="1"/>
            <a:r>
              <a:rPr lang="fa-IR" b="1" dirty="0">
                <a:cs typeface="B Nazanin" pitchFamily="2" charset="-78"/>
              </a:rPr>
              <a:t>ماده </a:t>
            </a:r>
            <a:r>
              <a:rPr lang="fa-IR" b="1" dirty="0" smtClean="0">
                <a:cs typeface="B Nazanin" pitchFamily="2" charset="-78"/>
              </a:rPr>
              <a:t>87- </a:t>
            </a:r>
            <a:r>
              <a:rPr lang="fa-IR" dirty="0">
                <a:cs typeface="B Nazanin" pitchFamily="2" charset="-78"/>
              </a:rPr>
              <a:t>حق شهروندان است که </a:t>
            </a:r>
            <a:r>
              <a:rPr lang="fa-IR" dirty="0">
                <a:cs typeface="B Titr" pitchFamily="2" charset="-78"/>
              </a:rPr>
              <a:t>در صورت بیکاری ناخواسته، طبق قانون از حقوق بیمه بیکاری برخوردار شوند.</a:t>
            </a:r>
          </a:p>
          <a:p>
            <a:pPr algn="just" rtl="1"/>
            <a:r>
              <a:rPr lang="fa-IR" b="1" dirty="0">
                <a:cs typeface="B Nazanin" pitchFamily="2" charset="-78"/>
              </a:rPr>
              <a:t>ماده </a:t>
            </a:r>
            <a:r>
              <a:rPr lang="fa-IR" b="1" dirty="0" smtClean="0">
                <a:cs typeface="B Nazanin" pitchFamily="2" charset="-78"/>
              </a:rPr>
              <a:t>88- </a:t>
            </a:r>
            <a:r>
              <a:rPr lang="fa-IR" dirty="0">
                <a:cs typeface="B Nazanin" pitchFamily="2" charset="-78"/>
              </a:rPr>
              <a:t>حق </a:t>
            </a:r>
            <a:r>
              <a:rPr lang="fa-IR" dirty="0">
                <a:cs typeface="B Titr" pitchFamily="2" charset="-78"/>
              </a:rPr>
              <a:t>شهروندانِ روستانشین و عشایر </a:t>
            </a:r>
            <a:r>
              <a:rPr lang="fa-IR" dirty="0">
                <a:cs typeface="B Nazanin" pitchFamily="2" charset="-78"/>
              </a:rPr>
              <a:t>است که حسب مورد از حقوقی چون توسعه روستایی، بیمه و </a:t>
            </a:r>
            <a:r>
              <a:rPr lang="fa-IR" dirty="0" smtClean="0">
                <a:cs typeface="B Nazanin" pitchFamily="2" charset="-78"/>
              </a:rPr>
              <a:t>تأمین اجتماعی </a:t>
            </a:r>
            <a:r>
              <a:rPr lang="fa-IR" dirty="0">
                <a:cs typeface="B Nazanin" pitchFamily="2" charset="-78"/>
              </a:rPr>
              <a:t>و </a:t>
            </a:r>
            <a:r>
              <a:rPr lang="fa-IR" dirty="0" smtClean="0">
                <a:cs typeface="B Nazanin" pitchFamily="2" charset="-78"/>
              </a:rPr>
              <a:t>ایمن سازی </a:t>
            </a:r>
            <a:r>
              <a:rPr lang="fa-IR" dirty="0">
                <a:cs typeface="B Nazanin" pitchFamily="2" charset="-78"/>
              </a:rPr>
              <a:t>محیط زندگی </a:t>
            </a:r>
            <a:r>
              <a:rPr lang="fa-IR" dirty="0" smtClean="0">
                <a:cs typeface="B Nazanin" pitchFamily="2" charset="-78"/>
              </a:rPr>
              <a:t>بهره مند </a:t>
            </a:r>
            <a:r>
              <a:rPr lang="fa-IR" dirty="0">
                <a:cs typeface="B Nazanin" pitchFamily="2" charset="-78"/>
              </a:rPr>
              <a:t>شوند.</a:t>
            </a:r>
          </a:p>
          <a:p>
            <a:pPr algn="just" rtl="1"/>
            <a:r>
              <a:rPr lang="fa-IR" b="1" dirty="0">
                <a:cs typeface="B Nazanin" pitchFamily="2" charset="-78"/>
              </a:rPr>
              <a:t>ماده </a:t>
            </a:r>
            <a:r>
              <a:rPr lang="fa-IR" b="1" dirty="0" smtClean="0">
                <a:cs typeface="B Nazanin" pitchFamily="2" charset="-78"/>
              </a:rPr>
              <a:t>89- </a:t>
            </a:r>
            <a:r>
              <a:rPr lang="fa-IR" dirty="0">
                <a:cs typeface="B Nazanin" pitchFamily="2" charset="-78"/>
              </a:rPr>
              <a:t>حق همه شهروندان </a:t>
            </a:r>
            <a:r>
              <a:rPr lang="fa-IR" dirty="0">
                <a:cs typeface="B Titr" pitchFamily="2" charset="-78"/>
              </a:rPr>
              <a:t>به ویژه زنان </a:t>
            </a:r>
            <a:r>
              <a:rPr lang="fa-IR" dirty="0">
                <a:cs typeface="B Nazanin" pitchFamily="2" charset="-78"/>
              </a:rPr>
              <a:t>است که به امکانات ورزشی و آموزشی و تفریحات سالم، دسترسی </a:t>
            </a:r>
            <a:r>
              <a:rPr lang="fa-IR" dirty="0" smtClean="0">
                <a:cs typeface="B Nazanin" pitchFamily="2" charset="-78"/>
              </a:rPr>
              <a:t>داشته باشند </a:t>
            </a:r>
            <a:r>
              <a:rPr lang="fa-IR" dirty="0">
                <a:cs typeface="B Nazanin" pitchFamily="2" charset="-78"/>
              </a:rPr>
              <a:t>و بتوانند با حفظ فرهنگ اسلامی ایرانی در </a:t>
            </a:r>
            <a:r>
              <a:rPr lang="fa-IR" dirty="0" smtClean="0">
                <a:cs typeface="B Nazanin" pitchFamily="2" charset="-78"/>
              </a:rPr>
              <a:t>عرصه های </a:t>
            </a:r>
            <a:r>
              <a:rPr lang="fa-IR" dirty="0">
                <a:cs typeface="B Nazanin" pitchFamily="2" charset="-78"/>
              </a:rPr>
              <a:t>ورزشی ملی و جهانی حضور یابند. </a:t>
            </a:r>
          </a:p>
          <a:p>
            <a:pPr algn="just" rtl="1"/>
            <a:r>
              <a:rPr lang="fa-IR" b="1" dirty="0">
                <a:cs typeface="B Nazanin" pitchFamily="2" charset="-78"/>
              </a:rPr>
              <a:t>ماده </a:t>
            </a:r>
            <a:r>
              <a:rPr lang="fa-IR" b="1" dirty="0" smtClean="0">
                <a:cs typeface="B Nazanin" pitchFamily="2" charset="-78"/>
              </a:rPr>
              <a:t>90-</a:t>
            </a:r>
            <a:r>
              <a:rPr lang="fa-IR" dirty="0" smtClean="0">
                <a:cs typeface="B Nazanin" pitchFamily="2" charset="-78"/>
              </a:rPr>
              <a:t> </a:t>
            </a:r>
            <a:r>
              <a:rPr lang="fa-IR" dirty="0">
                <a:cs typeface="B Titr" pitchFamily="2" charset="-78"/>
              </a:rPr>
              <a:t>حق زنان است </a:t>
            </a:r>
            <a:r>
              <a:rPr lang="fa-IR" dirty="0">
                <a:cs typeface="B Nazanin" pitchFamily="2" charset="-78"/>
              </a:rPr>
              <a:t>که از تغذیه سالم در دوران بارداری، زایمان سالم، </a:t>
            </a:r>
            <a:r>
              <a:rPr lang="fa-IR" dirty="0" smtClean="0">
                <a:cs typeface="B Nazanin" pitchFamily="2" charset="-78"/>
              </a:rPr>
              <a:t>مراقبت های </a:t>
            </a:r>
            <a:r>
              <a:rPr lang="fa-IR" dirty="0">
                <a:cs typeface="B Nazanin" pitchFamily="2" charset="-78"/>
              </a:rPr>
              <a:t>بهداشتی پس از </a:t>
            </a:r>
            <a:r>
              <a:rPr lang="fa-IR" dirty="0" smtClean="0">
                <a:cs typeface="B Nazanin" pitchFamily="2" charset="-78"/>
              </a:rPr>
              <a:t>زایمان، مرخصی </a:t>
            </a:r>
            <a:r>
              <a:rPr lang="fa-IR" dirty="0">
                <a:cs typeface="B Nazanin" pitchFamily="2" charset="-78"/>
              </a:rPr>
              <a:t>زایمان و درمان </a:t>
            </a:r>
            <a:r>
              <a:rPr lang="fa-IR" dirty="0" smtClean="0">
                <a:cs typeface="B Nazanin" pitchFamily="2" charset="-78"/>
              </a:rPr>
              <a:t>بیماری های </a:t>
            </a:r>
            <a:r>
              <a:rPr lang="fa-IR" dirty="0">
                <a:cs typeface="B Nazanin" pitchFamily="2" charset="-78"/>
              </a:rPr>
              <a:t>شایع زنان </a:t>
            </a:r>
            <a:r>
              <a:rPr lang="fa-IR" dirty="0" smtClean="0">
                <a:cs typeface="B Nazanin" pitchFamily="2" charset="-78"/>
              </a:rPr>
              <a:t>بهره مند </a:t>
            </a:r>
            <a:r>
              <a:rPr lang="fa-IR" dirty="0">
                <a:cs typeface="B Nazanin" pitchFamily="2" charset="-78"/>
              </a:rPr>
              <a:t>شوند.</a:t>
            </a:r>
          </a:p>
          <a:p>
            <a:pPr algn="just" rtl="1"/>
            <a:r>
              <a:rPr lang="fa-IR" b="1" dirty="0">
                <a:cs typeface="B Nazanin" pitchFamily="2" charset="-78"/>
              </a:rPr>
              <a:t>ماده </a:t>
            </a:r>
            <a:r>
              <a:rPr lang="fa-IR" b="1" dirty="0" smtClean="0">
                <a:cs typeface="B Nazanin" pitchFamily="2" charset="-78"/>
              </a:rPr>
              <a:t>91- </a:t>
            </a:r>
            <a:r>
              <a:rPr lang="fa-IR" dirty="0">
                <a:cs typeface="B Nazanin" pitchFamily="2" charset="-78"/>
              </a:rPr>
              <a:t>حق شهروندان است که از محیط زندگی عاری از </a:t>
            </a:r>
            <a:r>
              <a:rPr lang="fa-IR" dirty="0" smtClean="0">
                <a:cs typeface="B Nazanin" pitchFamily="2" charset="-78"/>
              </a:rPr>
              <a:t>آسیب های </a:t>
            </a:r>
            <a:r>
              <a:rPr lang="fa-IR" dirty="0">
                <a:cs typeface="B Nazanin" pitchFamily="2" charset="-78"/>
              </a:rPr>
              <a:t>فردی و اجتماعی از جمله مواد مخدر </a:t>
            </a:r>
            <a:r>
              <a:rPr lang="fa-IR" dirty="0" smtClean="0">
                <a:cs typeface="B Nazanin" pitchFamily="2" charset="-78"/>
              </a:rPr>
              <a:t>و روانگردان </a:t>
            </a:r>
            <a:r>
              <a:rPr lang="fa-IR" dirty="0">
                <a:cs typeface="B Nazanin" pitchFamily="2" charset="-78"/>
              </a:rPr>
              <a:t>برخوردار باشند. </a:t>
            </a:r>
            <a:r>
              <a:rPr lang="fa-IR" dirty="0" smtClean="0">
                <a:cs typeface="B Nazanin" pitchFamily="2" charset="-78"/>
              </a:rPr>
              <a:t>گروه های آسیب پذیر </a:t>
            </a:r>
            <a:r>
              <a:rPr lang="fa-IR" dirty="0">
                <a:cs typeface="B Nazanin" pitchFamily="2" charset="-78"/>
              </a:rPr>
              <a:t>و مددجویان از اقدامات مؤثر دولت در زمینه توانمندسازی، امید </a:t>
            </a:r>
            <a:r>
              <a:rPr lang="fa-IR" dirty="0" smtClean="0">
                <a:cs typeface="B Nazanin" pitchFamily="2" charset="-78"/>
              </a:rPr>
              <a:t>به زندگی </a:t>
            </a:r>
            <a:r>
              <a:rPr lang="fa-IR" dirty="0">
                <a:cs typeface="B Nazanin" pitchFamily="2" charset="-78"/>
              </a:rPr>
              <a:t>و اعمال </a:t>
            </a:r>
            <a:r>
              <a:rPr lang="fa-IR" dirty="0" smtClean="0">
                <a:cs typeface="B Nazanin" pitchFamily="2" charset="-78"/>
              </a:rPr>
              <a:t>سیاست های </a:t>
            </a:r>
            <a:r>
              <a:rPr lang="fa-IR" dirty="0">
                <a:cs typeface="B Nazanin" pitchFamily="2" charset="-78"/>
              </a:rPr>
              <a:t>تأمینی برخوردار </a:t>
            </a:r>
            <a:r>
              <a:rPr lang="fa-IR" dirty="0" smtClean="0">
                <a:cs typeface="B Nazanin" pitchFamily="2" charset="-78"/>
              </a:rPr>
              <a:t>می شوند</a:t>
            </a:r>
            <a:r>
              <a:rPr lang="fa-IR" dirty="0">
                <a:cs typeface="B Nazanin" pitchFamily="2" charset="-78"/>
              </a:rPr>
              <a:t>.</a:t>
            </a:r>
          </a:p>
          <a:p>
            <a:pPr algn="just" rtl="1"/>
            <a:r>
              <a:rPr lang="fa-IR" b="1" dirty="0">
                <a:cs typeface="B Nazanin" pitchFamily="2" charset="-78"/>
              </a:rPr>
              <a:t>ماده </a:t>
            </a:r>
            <a:r>
              <a:rPr lang="fa-IR" b="1" dirty="0" smtClean="0">
                <a:cs typeface="B Nazanin" pitchFamily="2" charset="-78"/>
              </a:rPr>
              <a:t>92- </a:t>
            </a:r>
            <a:r>
              <a:rPr lang="fa-IR" dirty="0">
                <a:cs typeface="B Titr" pitchFamily="2" charset="-78"/>
              </a:rPr>
              <a:t>حق جامعه ایثارگران و </a:t>
            </a:r>
            <a:r>
              <a:rPr lang="fa-IR" dirty="0" smtClean="0">
                <a:cs typeface="B Titr" pitchFamily="2" charset="-78"/>
              </a:rPr>
              <a:t>خانواده های </a:t>
            </a:r>
            <a:r>
              <a:rPr lang="fa-IR" dirty="0">
                <a:cs typeface="B Titr" pitchFamily="2" charset="-78"/>
              </a:rPr>
              <a:t>معظم آنان است که </a:t>
            </a:r>
            <a:r>
              <a:rPr lang="fa-IR" dirty="0" smtClean="0">
                <a:cs typeface="B Titr" pitchFamily="2" charset="-78"/>
              </a:rPr>
              <a:t>به طور </a:t>
            </a:r>
            <a:r>
              <a:rPr lang="fa-IR" dirty="0">
                <a:cs typeface="B Titr" pitchFamily="2" charset="-78"/>
              </a:rPr>
              <a:t>خاص از تمهیدات ضروری </a:t>
            </a:r>
            <a:r>
              <a:rPr lang="fa-IR" dirty="0">
                <a:cs typeface="B Nazanin" pitchFamily="2" charset="-78"/>
              </a:rPr>
              <a:t>برای  </a:t>
            </a:r>
            <a:r>
              <a:rPr lang="fa-IR" dirty="0" smtClean="0">
                <a:cs typeface="B Nazanin" pitchFamily="2" charset="-78"/>
              </a:rPr>
              <a:t>توانمندسازی </a:t>
            </a:r>
            <a:r>
              <a:rPr lang="fa-IR" dirty="0">
                <a:cs typeface="B Nazanin" pitchFamily="2" charset="-78"/>
              </a:rPr>
              <a:t>فردی و جمعی برای حضور و مشارکت مؤثر در </a:t>
            </a:r>
            <a:r>
              <a:rPr lang="fa-IR" dirty="0" smtClean="0">
                <a:cs typeface="B Nazanin" pitchFamily="2" charset="-78"/>
              </a:rPr>
              <a:t>عرصه های </a:t>
            </a:r>
            <a:r>
              <a:rPr lang="fa-IR" dirty="0">
                <a:cs typeface="B Nazanin" pitchFamily="2" charset="-78"/>
              </a:rPr>
              <a:t>مختلف فرهنگی، سیاسی و </a:t>
            </a:r>
            <a:r>
              <a:rPr lang="fa-IR" dirty="0" smtClean="0">
                <a:cs typeface="B Nazanin" pitchFamily="2" charset="-78"/>
              </a:rPr>
              <a:t>اجتماعی برخوردار </a:t>
            </a:r>
            <a:r>
              <a:rPr lang="fa-IR" dirty="0">
                <a:cs typeface="B Nazanin" pitchFamily="2" charset="-78"/>
              </a:rPr>
              <a:t>شوند.</a:t>
            </a:r>
            <a:endParaRPr lang="en-US" dirty="0">
              <a:cs typeface="B Nazanin" pitchFamily="2" charset="-78"/>
            </a:endParaRPr>
          </a:p>
        </p:txBody>
      </p:sp>
      <p:sp>
        <p:nvSpPr>
          <p:cNvPr id="4" name="Footer Placeholder 3"/>
          <p:cNvSpPr>
            <a:spLocks noGrp="1"/>
          </p:cNvSpPr>
          <p:nvPr>
            <p:ph type="ftr" sz="quarter" idx="11"/>
          </p:nvPr>
        </p:nvSpPr>
        <p:spPr/>
        <p:txBody>
          <a:bodyPr/>
          <a:lstStyle/>
          <a:p>
            <a:r>
              <a:rPr lang="fa-IR" smtClean="0"/>
              <a:t>صیانت از حقوق شهروندی در نظام اداری</a:t>
            </a:r>
            <a:endParaRPr lang="en-US"/>
          </a:p>
        </p:txBody>
      </p:sp>
      <p:sp>
        <p:nvSpPr>
          <p:cNvPr id="5" name="Slide Number Placeholder 4"/>
          <p:cNvSpPr>
            <a:spLocks noGrp="1"/>
          </p:cNvSpPr>
          <p:nvPr>
            <p:ph type="sldNum" sz="quarter" idx="12"/>
          </p:nvPr>
        </p:nvSpPr>
        <p:spPr>
          <a:xfrm>
            <a:off x="7596336" y="6309320"/>
            <a:ext cx="762000" cy="365125"/>
          </a:xfrm>
        </p:spPr>
        <p:txBody>
          <a:bodyPr/>
          <a:lstStyle/>
          <a:p>
            <a:fld id="{36633FBD-E5C5-4706-B188-57FBEE228433}" type="slidenum">
              <a:rPr lang="en-US" smtClean="0"/>
              <a:pPr/>
              <a:t>32</a:t>
            </a:fld>
            <a:endParaRPr lang="en-US" dirty="0"/>
          </a:p>
        </p:txBody>
      </p:sp>
    </p:spTree>
    <p:extLst>
      <p:ext uri="{BB962C8B-B14F-4D97-AF65-F5344CB8AC3E}">
        <p14:creationId xmlns:p14="http://schemas.microsoft.com/office/powerpoint/2010/main" val="1083076691"/>
      </p:ext>
    </p:extLst>
  </p:cSld>
  <p:clrMapOvr>
    <a:masterClrMapping/>
  </p:clrMapOvr>
  <p:transition spd="slow">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476672"/>
            <a:ext cx="7543800" cy="5616624"/>
          </a:xfrm>
        </p:spPr>
        <p:txBody>
          <a:bodyPr>
            <a:normAutofit fontScale="92500" lnSpcReduction="10000"/>
          </a:bodyPr>
          <a:lstStyle/>
          <a:p>
            <a:pPr algn="just" rtl="1"/>
            <a:r>
              <a:rPr lang="fa-IR" b="1" dirty="0">
                <a:cs typeface="B Nazanin" pitchFamily="2" charset="-78"/>
              </a:rPr>
              <a:t>ماده </a:t>
            </a:r>
            <a:r>
              <a:rPr lang="fa-IR" b="1" dirty="0" smtClean="0">
                <a:cs typeface="B Nazanin" pitchFamily="2" charset="-78"/>
              </a:rPr>
              <a:t>93-</a:t>
            </a:r>
            <a:r>
              <a:rPr lang="fa-IR" dirty="0" smtClean="0">
                <a:cs typeface="B Nazanin" pitchFamily="2" charset="-78"/>
              </a:rPr>
              <a:t> </a:t>
            </a:r>
            <a:r>
              <a:rPr lang="fa-IR" dirty="0">
                <a:cs typeface="B Nazanin" pitchFamily="2" charset="-78"/>
              </a:rPr>
              <a:t>دولت از حقوق </a:t>
            </a:r>
            <a:r>
              <a:rPr lang="fa-IR" dirty="0" smtClean="0">
                <a:cs typeface="B Nazanin" pitchFamily="2" charset="-78"/>
              </a:rPr>
              <a:t>بیمه شدگان </a:t>
            </a:r>
            <a:r>
              <a:rPr lang="fa-IR" dirty="0">
                <a:cs typeface="B Nazanin" pitchFamily="2" charset="-78"/>
              </a:rPr>
              <a:t>حمایت </a:t>
            </a:r>
            <a:r>
              <a:rPr lang="fa-IR" dirty="0" smtClean="0">
                <a:cs typeface="B Nazanin" pitchFamily="2" charset="-78"/>
              </a:rPr>
              <a:t>می کند </a:t>
            </a:r>
            <a:r>
              <a:rPr lang="fa-IR" dirty="0">
                <a:cs typeface="B Nazanin" pitchFamily="2" charset="-78"/>
              </a:rPr>
              <a:t>و این حمایت شامل تضمین فضای رقابتی، نظارت بر </a:t>
            </a:r>
            <a:r>
              <a:rPr lang="fa-IR" dirty="0" smtClean="0">
                <a:cs typeface="B Nazanin" pitchFamily="2" charset="-78"/>
              </a:rPr>
              <a:t>فعالیت بیمه </a:t>
            </a:r>
            <a:r>
              <a:rPr lang="fa-IR" dirty="0">
                <a:cs typeface="B Nazanin" pitchFamily="2" charset="-78"/>
              </a:rPr>
              <a:t>گران و نهادهای </a:t>
            </a:r>
            <a:r>
              <a:rPr lang="fa-IR" dirty="0" smtClean="0">
                <a:cs typeface="B Nazanin" pitchFamily="2" charset="-78"/>
              </a:rPr>
              <a:t>بیمه ای</a:t>
            </a:r>
            <a:r>
              <a:rPr lang="fa-IR" dirty="0">
                <a:cs typeface="B Nazanin" pitchFamily="2" charset="-78"/>
              </a:rPr>
              <a:t>، تنظیم روابط </a:t>
            </a:r>
            <a:r>
              <a:rPr lang="fa-IR" dirty="0" smtClean="0">
                <a:cs typeface="B Nazanin" pitchFamily="2" charset="-78"/>
              </a:rPr>
              <a:t>بیمه گر </a:t>
            </a:r>
            <a:r>
              <a:rPr lang="fa-IR" dirty="0">
                <a:cs typeface="B Nazanin" pitchFamily="2" charset="-78"/>
              </a:rPr>
              <a:t>و </a:t>
            </a:r>
            <a:r>
              <a:rPr lang="fa-IR" dirty="0" smtClean="0">
                <a:cs typeface="B Nazanin" pitchFamily="2" charset="-78"/>
              </a:rPr>
              <a:t>بیمه گزار </a:t>
            </a:r>
            <a:r>
              <a:rPr lang="fa-IR" dirty="0">
                <a:cs typeface="B Nazanin" pitchFamily="2" charset="-78"/>
              </a:rPr>
              <a:t>و بهبود سازوکارهای رسیدگی به </a:t>
            </a:r>
            <a:r>
              <a:rPr lang="fa-IR" dirty="0" smtClean="0">
                <a:cs typeface="B Nazanin" pitchFamily="2" charset="-78"/>
              </a:rPr>
              <a:t>دادخواهی بیمه شدگان </a:t>
            </a:r>
            <a:r>
              <a:rPr lang="fa-IR" dirty="0">
                <a:cs typeface="B Nazanin" pitchFamily="2" charset="-78"/>
              </a:rPr>
              <a:t>و سایر ذینفعان </a:t>
            </a:r>
            <a:r>
              <a:rPr lang="fa-IR" dirty="0" smtClean="0">
                <a:cs typeface="B Nazanin" pitchFamily="2" charset="-78"/>
              </a:rPr>
              <a:t>می باشد</a:t>
            </a:r>
            <a:r>
              <a:rPr lang="fa-IR" dirty="0">
                <a:cs typeface="B Nazanin" pitchFamily="2" charset="-78"/>
              </a:rPr>
              <a:t>.</a:t>
            </a:r>
          </a:p>
          <a:p>
            <a:pPr algn="just" rtl="1"/>
            <a:r>
              <a:rPr lang="fa-IR" b="1" dirty="0">
                <a:cs typeface="B Nazanin" pitchFamily="2" charset="-78"/>
              </a:rPr>
              <a:t>ماده </a:t>
            </a:r>
            <a:r>
              <a:rPr lang="fa-IR" b="1" dirty="0" smtClean="0">
                <a:cs typeface="B Nazanin" pitchFamily="2" charset="-78"/>
              </a:rPr>
              <a:t>94-</a:t>
            </a:r>
            <a:r>
              <a:rPr lang="fa-IR" dirty="0" smtClean="0">
                <a:cs typeface="B Nazanin" pitchFamily="2" charset="-78"/>
              </a:rPr>
              <a:t> </a:t>
            </a:r>
            <a:r>
              <a:rPr lang="fa-IR" dirty="0">
                <a:cs typeface="B Nazanin" pitchFamily="2" charset="-78"/>
              </a:rPr>
              <a:t>شهروندان حق دسترسی به کالاها و خدمات استاندارد را دارند </a:t>
            </a:r>
            <a:r>
              <a:rPr lang="fa-IR" dirty="0" smtClean="0">
                <a:cs typeface="B Nazanin" pitchFamily="2" charset="-78"/>
              </a:rPr>
              <a:t>به گونه ای </a:t>
            </a:r>
            <a:r>
              <a:rPr lang="fa-IR" dirty="0">
                <a:cs typeface="B Nazanin" pitchFamily="2" charset="-78"/>
              </a:rPr>
              <a:t>که بهداشت یا سلامت آنها را </a:t>
            </a:r>
            <a:r>
              <a:rPr lang="fa-IR" dirty="0" smtClean="0">
                <a:cs typeface="B Nazanin" pitchFamily="2" charset="-78"/>
              </a:rPr>
              <a:t>با مخاطره </a:t>
            </a:r>
            <a:r>
              <a:rPr lang="fa-IR" dirty="0">
                <a:cs typeface="B Nazanin" pitchFamily="2" charset="-78"/>
              </a:rPr>
              <a:t>مواجه نکند.</a:t>
            </a:r>
          </a:p>
          <a:p>
            <a:pPr marL="0" indent="0" algn="just" rtl="1">
              <a:buNone/>
            </a:pPr>
            <a:r>
              <a:rPr lang="fa-IR" dirty="0" smtClean="0">
                <a:solidFill>
                  <a:srgbClr val="AC0000"/>
                </a:solidFill>
                <a:effectLst>
                  <a:outerShdw blurRad="38100" dist="38100" dir="2700000" algn="tl">
                    <a:srgbClr val="000000">
                      <a:alpha val="43137"/>
                    </a:srgbClr>
                  </a:outerShdw>
                </a:effectLst>
                <a:cs typeface="B Titr" pitchFamily="2" charset="-78"/>
              </a:rPr>
              <a:t>ط- </a:t>
            </a:r>
            <a:r>
              <a:rPr lang="fa-IR" dirty="0">
                <a:solidFill>
                  <a:srgbClr val="AC0000"/>
                </a:solidFill>
                <a:effectLst>
                  <a:outerShdw blurRad="38100" dist="38100" dir="2700000" algn="tl">
                    <a:srgbClr val="000000">
                      <a:alpha val="43137"/>
                    </a:srgbClr>
                  </a:outerShdw>
                </a:effectLst>
                <a:cs typeface="B Titr" pitchFamily="2" charset="-78"/>
              </a:rPr>
              <a:t>حق دسترسی و مشارکت فرهنگی </a:t>
            </a:r>
          </a:p>
          <a:p>
            <a:pPr algn="just" rtl="1"/>
            <a:r>
              <a:rPr lang="fa-IR" b="1" dirty="0">
                <a:cs typeface="B Nazanin" pitchFamily="2" charset="-78"/>
              </a:rPr>
              <a:t>ماده </a:t>
            </a:r>
            <a:r>
              <a:rPr lang="fa-IR" b="1" dirty="0" smtClean="0">
                <a:cs typeface="B Nazanin" pitchFamily="2" charset="-78"/>
              </a:rPr>
              <a:t>95- </a:t>
            </a:r>
            <a:r>
              <a:rPr lang="fa-IR" dirty="0">
                <a:cs typeface="B Nazanin" pitchFamily="2" charset="-78"/>
              </a:rPr>
              <a:t>برخورداری از آثار و فواید توسعه فرهنگی و </a:t>
            </a:r>
            <a:r>
              <a:rPr lang="fa-IR" dirty="0" smtClean="0">
                <a:cs typeface="B Nazanin" pitchFamily="2" charset="-78"/>
              </a:rPr>
              <a:t>پیشرفت های </a:t>
            </a:r>
            <a:r>
              <a:rPr lang="fa-IR" dirty="0">
                <a:cs typeface="B Nazanin" pitchFamily="2" charset="-78"/>
              </a:rPr>
              <a:t>علمی، مشارکت در حیات فرهنگی و </a:t>
            </a:r>
            <a:r>
              <a:rPr lang="fa-IR" dirty="0" smtClean="0">
                <a:cs typeface="B Nazanin" pitchFamily="2" charset="-78"/>
              </a:rPr>
              <a:t>حمایت متوازن </a:t>
            </a:r>
            <a:r>
              <a:rPr lang="fa-IR" dirty="0">
                <a:cs typeface="B Nazanin" pitchFamily="2" charset="-78"/>
              </a:rPr>
              <a:t>از </a:t>
            </a:r>
            <a:r>
              <a:rPr lang="fa-IR" dirty="0" smtClean="0">
                <a:cs typeface="B Nazanin" pitchFamily="2" charset="-78"/>
              </a:rPr>
              <a:t>جنبه های </a:t>
            </a:r>
            <a:r>
              <a:rPr lang="fa-IR" dirty="0">
                <a:cs typeface="B Nazanin" pitchFamily="2" charset="-78"/>
              </a:rPr>
              <a:t>مختلف فرهنگ حق شهروندان است</a:t>
            </a:r>
            <a:r>
              <a:rPr lang="fa-IR" dirty="0" smtClean="0">
                <a:cs typeface="B Nazanin" pitchFamily="2" charset="-78"/>
              </a:rPr>
              <a:t>.</a:t>
            </a:r>
          </a:p>
          <a:p>
            <a:pPr algn="just" rtl="1"/>
            <a:r>
              <a:rPr lang="fa-IR" b="1" dirty="0">
                <a:cs typeface="B Nazanin" pitchFamily="2" charset="-78"/>
              </a:rPr>
              <a:t>ماده </a:t>
            </a:r>
            <a:r>
              <a:rPr lang="fa-IR" b="1" dirty="0" smtClean="0">
                <a:cs typeface="B Nazanin" pitchFamily="2" charset="-78"/>
              </a:rPr>
              <a:t>96-</a:t>
            </a:r>
            <a:r>
              <a:rPr lang="fa-IR" dirty="0" smtClean="0">
                <a:cs typeface="B Nazanin" pitchFamily="2" charset="-78"/>
              </a:rPr>
              <a:t> </a:t>
            </a:r>
            <a:r>
              <a:rPr lang="fa-IR" sz="2200" dirty="0">
                <a:cs typeface="B Titr" pitchFamily="2" charset="-78"/>
              </a:rPr>
              <a:t>تنوع و </a:t>
            </a:r>
            <a:r>
              <a:rPr lang="fa-IR" sz="2200" dirty="0" smtClean="0">
                <a:cs typeface="B Titr" pitchFamily="2" charset="-78"/>
              </a:rPr>
              <a:t>تفاوت های </a:t>
            </a:r>
            <a:r>
              <a:rPr lang="fa-IR" sz="2200" dirty="0">
                <a:cs typeface="B Titr" pitchFamily="2" charset="-78"/>
              </a:rPr>
              <a:t>فرهنگی مردم ایران </a:t>
            </a:r>
            <a:r>
              <a:rPr lang="fa-IR" sz="2200" dirty="0" smtClean="0">
                <a:cs typeface="B Titr" pitchFamily="2" charset="-78"/>
              </a:rPr>
              <a:t>به عنوان </a:t>
            </a:r>
            <a:r>
              <a:rPr lang="fa-IR" sz="2200" dirty="0">
                <a:cs typeface="B Titr" pitchFamily="2" charset="-78"/>
              </a:rPr>
              <a:t>بخشی از میراث فرهنگی در چارچوب هویت ملی </a:t>
            </a:r>
            <a:r>
              <a:rPr lang="fa-IR" sz="2200" dirty="0" smtClean="0">
                <a:cs typeface="B Titr" pitchFamily="2" charset="-78"/>
              </a:rPr>
              <a:t>مورد احترام </a:t>
            </a:r>
            <a:r>
              <a:rPr lang="fa-IR" sz="2200" dirty="0">
                <a:cs typeface="B Titr" pitchFamily="2" charset="-78"/>
              </a:rPr>
              <a:t>است.</a:t>
            </a:r>
          </a:p>
          <a:p>
            <a:pPr algn="just" rtl="1"/>
            <a:r>
              <a:rPr lang="fa-IR" b="1" dirty="0">
                <a:cs typeface="B Nazanin" pitchFamily="2" charset="-78"/>
              </a:rPr>
              <a:t>ماده </a:t>
            </a:r>
            <a:r>
              <a:rPr lang="fa-IR" b="1" dirty="0" smtClean="0">
                <a:cs typeface="B Nazanin" pitchFamily="2" charset="-78"/>
              </a:rPr>
              <a:t>97- </a:t>
            </a:r>
            <a:r>
              <a:rPr lang="fa-IR" sz="2200" dirty="0">
                <a:cs typeface="B Titr" pitchFamily="2" charset="-78"/>
              </a:rPr>
              <a:t>شهروندان فارغ از </a:t>
            </a:r>
            <a:r>
              <a:rPr lang="fa-IR" sz="2200" dirty="0" smtClean="0">
                <a:cs typeface="B Titr" pitchFamily="2" charset="-78"/>
              </a:rPr>
              <a:t>تفاوت های </a:t>
            </a:r>
            <a:r>
              <a:rPr lang="fa-IR" sz="2200" dirty="0">
                <a:cs typeface="B Titr" pitchFamily="2" charset="-78"/>
              </a:rPr>
              <a:t>قومی و مذهبی از حق ارتباطات بین فرهنگی برخوردارند.</a:t>
            </a:r>
          </a:p>
          <a:p>
            <a:pPr algn="just" rtl="1"/>
            <a:r>
              <a:rPr lang="fa-IR" b="1" dirty="0">
                <a:cs typeface="B Nazanin" pitchFamily="2" charset="-78"/>
              </a:rPr>
              <a:t>ماده </a:t>
            </a:r>
            <a:r>
              <a:rPr lang="fa-IR" b="1" dirty="0" smtClean="0">
                <a:cs typeface="B Nazanin" pitchFamily="2" charset="-78"/>
              </a:rPr>
              <a:t>98- </a:t>
            </a:r>
            <a:r>
              <a:rPr lang="fa-IR" dirty="0">
                <a:cs typeface="B Nazanin" pitchFamily="2" charset="-78"/>
              </a:rPr>
              <a:t>دولت مکلف به حفظ و حراست از میراث تمدنی و فرهنگی و حفظ آثار، بناها و یادبودهای تاریخی </a:t>
            </a:r>
            <a:r>
              <a:rPr lang="fa-IR" dirty="0" smtClean="0">
                <a:cs typeface="B Nazanin" pitchFamily="2" charset="-78"/>
              </a:rPr>
              <a:t>صرف نظر </a:t>
            </a:r>
            <a:r>
              <a:rPr lang="fa-IR" dirty="0">
                <a:cs typeface="B Nazanin" pitchFamily="2" charset="-78"/>
              </a:rPr>
              <a:t>از تعلق آنها به </a:t>
            </a:r>
            <a:r>
              <a:rPr lang="fa-IR" dirty="0" smtClean="0">
                <a:cs typeface="B Nazanin" pitchFamily="2" charset="-78"/>
              </a:rPr>
              <a:t>گروه های </a:t>
            </a:r>
            <a:r>
              <a:rPr lang="fa-IR" dirty="0">
                <a:cs typeface="B Nazanin" pitchFamily="2" charset="-78"/>
              </a:rPr>
              <a:t>مختلف فرهنگی است.</a:t>
            </a:r>
            <a:endParaRPr lang="en-US" dirty="0">
              <a:cs typeface="B Nazanin" pitchFamily="2" charset="-78"/>
            </a:endParaRPr>
          </a:p>
        </p:txBody>
      </p:sp>
      <p:sp>
        <p:nvSpPr>
          <p:cNvPr id="4" name="Footer Placeholder 3"/>
          <p:cNvSpPr>
            <a:spLocks noGrp="1"/>
          </p:cNvSpPr>
          <p:nvPr>
            <p:ph type="ftr" sz="quarter" idx="11"/>
          </p:nvPr>
        </p:nvSpPr>
        <p:spPr/>
        <p:txBody>
          <a:bodyPr/>
          <a:lstStyle/>
          <a:p>
            <a:r>
              <a:rPr lang="fa-IR" smtClean="0"/>
              <a:t>صیانت از حقوق شهروندی در نظام اداری</a:t>
            </a:r>
            <a:endParaRPr lang="en-US"/>
          </a:p>
        </p:txBody>
      </p:sp>
      <p:sp>
        <p:nvSpPr>
          <p:cNvPr id="5" name="Slide Number Placeholder 4"/>
          <p:cNvSpPr>
            <a:spLocks noGrp="1"/>
          </p:cNvSpPr>
          <p:nvPr>
            <p:ph type="sldNum" sz="quarter" idx="12"/>
          </p:nvPr>
        </p:nvSpPr>
        <p:spPr>
          <a:xfrm>
            <a:off x="7596336" y="6309320"/>
            <a:ext cx="762000" cy="365125"/>
          </a:xfrm>
        </p:spPr>
        <p:txBody>
          <a:bodyPr/>
          <a:lstStyle/>
          <a:p>
            <a:fld id="{36633FBD-E5C5-4706-B188-57FBEE228433}" type="slidenum">
              <a:rPr lang="en-US" smtClean="0"/>
              <a:pPr/>
              <a:t>33</a:t>
            </a:fld>
            <a:endParaRPr lang="en-US" dirty="0"/>
          </a:p>
        </p:txBody>
      </p:sp>
    </p:spTree>
    <p:extLst>
      <p:ext uri="{BB962C8B-B14F-4D97-AF65-F5344CB8AC3E}">
        <p14:creationId xmlns:p14="http://schemas.microsoft.com/office/powerpoint/2010/main" val="1254892295"/>
      </p:ext>
    </p:extLst>
  </p:cSld>
  <p:clrMapOvr>
    <a:masterClrMapping/>
  </p:clrMapOvr>
  <p:transition spd="slow">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548680"/>
            <a:ext cx="7543800" cy="5544616"/>
          </a:xfrm>
        </p:spPr>
        <p:txBody>
          <a:bodyPr>
            <a:normAutofit/>
          </a:bodyPr>
          <a:lstStyle/>
          <a:p>
            <a:pPr algn="just" rtl="1"/>
            <a:r>
              <a:rPr lang="fa-IR" b="1" dirty="0">
                <a:cs typeface="B Nazanin" pitchFamily="2" charset="-78"/>
              </a:rPr>
              <a:t>ماده </a:t>
            </a:r>
            <a:r>
              <a:rPr lang="fa-IR" b="1" dirty="0" smtClean="0">
                <a:cs typeface="B Nazanin" pitchFamily="2" charset="-78"/>
              </a:rPr>
              <a:t>99-</a:t>
            </a:r>
            <a:r>
              <a:rPr lang="fa-IR" dirty="0" smtClean="0">
                <a:cs typeface="B Nazanin" pitchFamily="2" charset="-78"/>
              </a:rPr>
              <a:t> </a:t>
            </a:r>
            <a:r>
              <a:rPr lang="fa-IR" dirty="0">
                <a:cs typeface="B Nazanin" pitchFamily="2" charset="-78"/>
              </a:rPr>
              <a:t>شهروندان </a:t>
            </a:r>
            <a:r>
              <a:rPr lang="fa-IR" dirty="0" smtClean="0">
                <a:cs typeface="B Nazanin" pitchFamily="2" charset="-78"/>
              </a:rPr>
              <a:t>حق دارند </a:t>
            </a:r>
            <a:r>
              <a:rPr lang="fa-IR" dirty="0">
                <a:cs typeface="B Nazanin" pitchFamily="2" charset="-78"/>
              </a:rPr>
              <a:t>از امکانات لازم برای مشارکت در حیات فرهنگی خود و همراهی با دیگر </a:t>
            </a:r>
            <a:r>
              <a:rPr lang="fa-IR" dirty="0" smtClean="0">
                <a:cs typeface="B Nazanin" pitchFamily="2" charset="-78"/>
              </a:rPr>
              <a:t>شهروندان ازجمله </a:t>
            </a:r>
            <a:r>
              <a:rPr lang="fa-IR" dirty="0">
                <a:cs typeface="B Nazanin" pitchFamily="2" charset="-78"/>
              </a:rPr>
              <a:t>در تأسیس </a:t>
            </a:r>
            <a:r>
              <a:rPr lang="fa-IR" dirty="0" smtClean="0">
                <a:cs typeface="B Nazanin" pitchFamily="2" charset="-78"/>
              </a:rPr>
              <a:t>تشکل ها</a:t>
            </a:r>
            <a:r>
              <a:rPr lang="fa-IR" dirty="0">
                <a:cs typeface="B Nazanin" pitchFamily="2" charset="-78"/>
              </a:rPr>
              <a:t>، </a:t>
            </a:r>
            <a:r>
              <a:rPr lang="fa-IR" dirty="0" smtClean="0">
                <a:cs typeface="B Nazanin" pitchFamily="2" charset="-78"/>
              </a:rPr>
              <a:t>انجمن ها</a:t>
            </a:r>
            <a:r>
              <a:rPr lang="fa-IR" dirty="0">
                <a:cs typeface="B Nazanin" pitchFamily="2" charset="-78"/>
              </a:rPr>
              <a:t>، برپایی </a:t>
            </a:r>
            <a:r>
              <a:rPr lang="fa-IR" dirty="0" smtClean="0">
                <a:cs typeface="B Nazanin" pitchFamily="2" charset="-78"/>
              </a:rPr>
              <a:t>آیین های </a:t>
            </a:r>
            <a:r>
              <a:rPr lang="fa-IR" dirty="0">
                <a:cs typeface="B Nazanin" pitchFamily="2" charset="-78"/>
              </a:rPr>
              <a:t>دینی و قومی و آداب و رسوم فرهنگی با رعایت </a:t>
            </a:r>
            <a:r>
              <a:rPr lang="fa-IR" dirty="0" smtClean="0">
                <a:cs typeface="B Nazanin" pitchFamily="2" charset="-78"/>
              </a:rPr>
              <a:t>قوانین برخوردار </a:t>
            </a:r>
            <a:r>
              <a:rPr lang="fa-IR" dirty="0">
                <a:cs typeface="B Nazanin" pitchFamily="2" charset="-78"/>
              </a:rPr>
              <a:t>باشند.</a:t>
            </a:r>
          </a:p>
          <a:p>
            <a:pPr algn="just" rtl="1"/>
            <a:r>
              <a:rPr lang="fa-IR" b="1" dirty="0">
                <a:cs typeface="B Nazanin" pitchFamily="2" charset="-78"/>
              </a:rPr>
              <a:t>ماده </a:t>
            </a:r>
            <a:r>
              <a:rPr lang="fa-IR" b="1" dirty="0" smtClean="0">
                <a:cs typeface="B Nazanin" pitchFamily="2" charset="-78"/>
              </a:rPr>
              <a:t>100-</a:t>
            </a:r>
            <a:r>
              <a:rPr lang="fa-IR" dirty="0" smtClean="0">
                <a:cs typeface="B Nazanin" pitchFamily="2" charset="-78"/>
              </a:rPr>
              <a:t> فعالان عرصه های </a:t>
            </a:r>
            <a:r>
              <a:rPr lang="fa-IR" dirty="0">
                <a:cs typeface="B Nazanin" pitchFamily="2" charset="-78"/>
              </a:rPr>
              <a:t>هنری حق دارند در فضای غیرانحصاری آزادانه فعالیت کنند. دولت موظف است تدابیر </a:t>
            </a:r>
            <a:r>
              <a:rPr lang="fa-IR" dirty="0" smtClean="0">
                <a:cs typeface="B Nazanin" pitchFamily="2" charset="-78"/>
              </a:rPr>
              <a:t>لازم </a:t>
            </a:r>
            <a:r>
              <a:rPr lang="fa-IR" dirty="0">
                <a:cs typeface="B Nazanin" pitchFamily="2" charset="-78"/>
              </a:rPr>
              <a:t>برای جلب مشارکت رقابتی بخش خصوصی در مراحل تولید و عرضه آثار هنری را فراهم کند.</a:t>
            </a:r>
          </a:p>
          <a:p>
            <a:pPr algn="just" rtl="1"/>
            <a:r>
              <a:rPr lang="fa-IR" b="1" dirty="0">
                <a:cs typeface="B Nazanin" pitchFamily="2" charset="-78"/>
              </a:rPr>
              <a:t>ماده </a:t>
            </a:r>
            <a:r>
              <a:rPr lang="fa-IR" b="1" dirty="0" smtClean="0">
                <a:cs typeface="B Nazanin" pitchFamily="2" charset="-78"/>
              </a:rPr>
              <a:t>101-</a:t>
            </a:r>
            <a:r>
              <a:rPr lang="fa-IR" dirty="0" smtClean="0">
                <a:cs typeface="B Nazanin" pitchFamily="2" charset="-78"/>
              </a:rPr>
              <a:t> </a:t>
            </a:r>
            <a:r>
              <a:rPr lang="fa-IR" sz="2000" dirty="0">
                <a:cs typeface="B Titr" pitchFamily="2" charset="-78"/>
              </a:rPr>
              <a:t>شهروندان از حق یادگیری و استفاده و تدریس زبان و گویش محلی خود برخوردارند.</a:t>
            </a:r>
          </a:p>
          <a:p>
            <a:pPr algn="just" rtl="1"/>
            <a:r>
              <a:rPr lang="fa-IR" b="1" dirty="0">
                <a:cs typeface="B Nazanin" pitchFamily="2" charset="-78"/>
              </a:rPr>
              <a:t>ماده </a:t>
            </a:r>
            <a:r>
              <a:rPr lang="fa-IR" b="1" dirty="0" smtClean="0">
                <a:cs typeface="B Nazanin" pitchFamily="2" charset="-78"/>
              </a:rPr>
              <a:t>102-</a:t>
            </a:r>
            <a:r>
              <a:rPr lang="fa-IR" dirty="0" smtClean="0">
                <a:cs typeface="B Nazanin" pitchFamily="2" charset="-78"/>
              </a:rPr>
              <a:t> </a:t>
            </a:r>
            <a:r>
              <a:rPr lang="fa-IR" sz="2000" dirty="0">
                <a:cs typeface="B Titr" pitchFamily="2" charset="-78"/>
              </a:rPr>
              <a:t>شهروندان در انتخاب نوع پوشش خود متناسب با عرف و فرهنگ اجتماعی و در چارچوب موازین قانونی </a:t>
            </a:r>
            <a:r>
              <a:rPr lang="fa-IR" sz="2000" dirty="0" smtClean="0">
                <a:cs typeface="B Titr" pitchFamily="2" charset="-78"/>
              </a:rPr>
              <a:t>آزاد </a:t>
            </a:r>
            <a:r>
              <a:rPr lang="fa-IR" sz="2000" dirty="0">
                <a:cs typeface="B Titr" pitchFamily="2" charset="-78"/>
              </a:rPr>
              <a:t>هستند.</a:t>
            </a:r>
          </a:p>
          <a:p>
            <a:pPr algn="just" rtl="1"/>
            <a:r>
              <a:rPr lang="fa-IR" b="1" dirty="0">
                <a:cs typeface="B Nazanin" pitchFamily="2" charset="-78"/>
              </a:rPr>
              <a:t>ماده </a:t>
            </a:r>
            <a:r>
              <a:rPr lang="fa-IR" b="1" dirty="0" smtClean="0">
                <a:cs typeface="B Nazanin" pitchFamily="2" charset="-78"/>
              </a:rPr>
              <a:t>103-</a:t>
            </a:r>
            <a:r>
              <a:rPr lang="fa-IR" dirty="0" smtClean="0">
                <a:cs typeface="B Nazanin" pitchFamily="2" charset="-78"/>
              </a:rPr>
              <a:t> </a:t>
            </a:r>
            <a:r>
              <a:rPr lang="fa-IR" dirty="0">
                <a:cs typeface="B Nazanin" pitchFamily="2" charset="-78"/>
              </a:rPr>
              <a:t>حق همه شهروندان به </a:t>
            </a:r>
            <a:r>
              <a:rPr lang="fa-IR" dirty="0" smtClean="0">
                <a:cs typeface="B Nazanin" pitchFamily="2" charset="-78"/>
              </a:rPr>
              <a:t>ویژه </a:t>
            </a:r>
            <a:r>
              <a:rPr lang="fa-IR" dirty="0">
                <a:cs typeface="B Nazanin" pitchFamily="2" charset="-78"/>
              </a:rPr>
              <a:t>زنان است که ضمن برخورداری از مشارکت و حضور در فضاها و </a:t>
            </a:r>
            <a:r>
              <a:rPr lang="fa-IR" dirty="0" smtClean="0">
                <a:cs typeface="B Nazanin" pitchFamily="2" charset="-78"/>
              </a:rPr>
              <a:t>مراکز عمومی</a:t>
            </a:r>
            <a:r>
              <a:rPr lang="fa-IR" dirty="0">
                <a:cs typeface="B Nazanin" pitchFamily="2" charset="-78"/>
              </a:rPr>
              <a:t>، </a:t>
            </a:r>
            <a:r>
              <a:rPr lang="fa-IR" dirty="0" smtClean="0">
                <a:cs typeface="B Nazanin" pitchFamily="2" charset="-78"/>
              </a:rPr>
              <a:t>تشکل ها </a:t>
            </a:r>
            <a:r>
              <a:rPr lang="fa-IR" dirty="0">
                <a:cs typeface="B Nazanin" pitchFamily="2" charset="-78"/>
              </a:rPr>
              <a:t>و </a:t>
            </a:r>
            <a:r>
              <a:rPr lang="fa-IR" dirty="0" smtClean="0">
                <a:cs typeface="B Nazanin" pitchFamily="2" charset="-78"/>
              </a:rPr>
              <a:t>سازمان های </a:t>
            </a:r>
            <a:r>
              <a:rPr lang="fa-IR" dirty="0">
                <a:cs typeface="B Nazanin" pitchFamily="2" charset="-78"/>
              </a:rPr>
              <a:t>اجتماعی، فرهنگی و هنری مخصوص خود را تشکیل دهند.</a:t>
            </a:r>
            <a:endParaRPr lang="en-US" dirty="0">
              <a:cs typeface="B Nazanin" pitchFamily="2" charset="-78"/>
            </a:endParaRPr>
          </a:p>
        </p:txBody>
      </p:sp>
      <p:sp>
        <p:nvSpPr>
          <p:cNvPr id="4" name="Footer Placeholder 3"/>
          <p:cNvSpPr>
            <a:spLocks noGrp="1"/>
          </p:cNvSpPr>
          <p:nvPr>
            <p:ph type="ftr" sz="quarter" idx="11"/>
          </p:nvPr>
        </p:nvSpPr>
        <p:spPr/>
        <p:txBody>
          <a:bodyPr/>
          <a:lstStyle/>
          <a:p>
            <a:r>
              <a:rPr lang="fa-IR" smtClean="0"/>
              <a:t>صیانت از حقوق شهروندی در نظام اداری</a:t>
            </a:r>
            <a:endParaRPr lang="en-US"/>
          </a:p>
        </p:txBody>
      </p:sp>
      <p:sp>
        <p:nvSpPr>
          <p:cNvPr id="5" name="Slide Number Placeholder 4"/>
          <p:cNvSpPr>
            <a:spLocks noGrp="1"/>
          </p:cNvSpPr>
          <p:nvPr>
            <p:ph type="sldNum" sz="quarter" idx="12"/>
          </p:nvPr>
        </p:nvSpPr>
        <p:spPr>
          <a:xfrm>
            <a:off x="7596336" y="6309320"/>
            <a:ext cx="762000" cy="365125"/>
          </a:xfrm>
        </p:spPr>
        <p:txBody>
          <a:bodyPr/>
          <a:lstStyle/>
          <a:p>
            <a:fld id="{36633FBD-E5C5-4706-B188-57FBEE228433}" type="slidenum">
              <a:rPr lang="en-US" smtClean="0"/>
              <a:pPr/>
              <a:t>34</a:t>
            </a:fld>
            <a:endParaRPr lang="en-US" dirty="0"/>
          </a:p>
        </p:txBody>
      </p:sp>
    </p:spTree>
    <p:extLst>
      <p:ext uri="{BB962C8B-B14F-4D97-AF65-F5344CB8AC3E}">
        <p14:creationId xmlns:p14="http://schemas.microsoft.com/office/powerpoint/2010/main" val="2742322802"/>
      </p:ext>
    </p:extLst>
  </p:cSld>
  <p:clrMapOvr>
    <a:masterClrMapping/>
  </p:clrMapOvr>
  <p:transition spd="slow">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476672"/>
            <a:ext cx="7543800" cy="5544616"/>
          </a:xfrm>
        </p:spPr>
        <p:txBody>
          <a:bodyPr>
            <a:normAutofit fontScale="85000" lnSpcReduction="20000"/>
          </a:bodyPr>
          <a:lstStyle/>
          <a:p>
            <a:pPr marL="0" indent="0" algn="just" rtl="1">
              <a:buNone/>
            </a:pPr>
            <a:r>
              <a:rPr lang="fa-IR" sz="2600" dirty="0" smtClean="0">
                <a:solidFill>
                  <a:srgbClr val="AC0000"/>
                </a:solidFill>
                <a:effectLst>
                  <a:outerShdw blurRad="38100" dist="38100" dir="2700000" algn="tl">
                    <a:srgbClr val="000000">
                      <a:alpha val="43137"/>
                    </a:srgbClr>
                  </a:outerShdw>
                </a:effectLst>
                <a:cs typeface="B Titr" pitchFamily="2" charset="-78"/>
              </a:rPr>
              <a:t>ظ- </a:t>
            </a:r>
            <a:r>
              <a:rPr lang="fa-IR" sz="2600" dirty="0">
                <a:solidFill>
                  <a:srgbClr val="AC0000"/>
                </a:solidFill>
                <a:effectLst>
                  <a:outerShdw blurRad="38100" dist="38100" dir="2700000" algn="tl">
                    <a:srgbClr val="000000">
                      <a:alpha val="43137"/>
                    </a:srgbClr>
                  </a:outerShdw>
                </a:effectLst>
                <a:cs typeface="B Titr" pitchFamily="2" charset="-78"/>
              </a:rPr>
              <a:t>حق آموزش و </a:t>
            </a:r>
            <a:r>
              <a:rPr lang="fa-IR" sz="2600" dirty="0" smtClean="0">
                <a:solidFill>
                  <a:srgbClr val="AC0000"/>
                </a:solidFill>
                <a:effectLst>
                  <a:outerShdw blurRad="38100" dist="38100" dir="2700000" algn="tl">
                    <a:srgbClr val="000000">
                      <a:alpha val="43137"/>
                    </a:srgbClr>
                  </a:outerShdw>
                </a:effectLst>
                <a:cs typeface="B Titr" pitchFamily="2" charset="-78"/>
              </a:rPr>
              <a:t>پژوهش </a:t>
            </a:r>
          </a:p>
          <a:p>
            <a:pPr algn="just" rtl="1"/>
            <a:r>
              <a:rPr lang="fa-IR" b="1" dirty="0" smtClean="0">
                <a:cs typeface="B Nazanin" pitchFamily="2" charset="-78"/>
              </a:rPr>
              <a:t>ماده 104-</a:t>
            </a:r>
            <a:r>
              <a:rPr lang="fa-IR" dirty="0" smtClean="0">
                <a:cs typeface="B Nazanin" pitchFamily="2" charset="-78"/>
              </a:rPr>
              <a:t> شهروندان از حق آموزش برخوردارند. </a:t>
            </a:r>
            <a:r>
              <a:rPr lang="fa-IR" dirty="0" smtClean="0">
                <a:cs typeface="B Titr" pitchFamily="2" charset="-78"/>
              </a:rPr>
              <a:t>آموزش ابتدایی اجباری و رایگان است. دولت زمینه دسترسی به آموزش رایگان تا پایان دوره متوسطه را فراهم می سازد</a:t>
            </a:r>
            <a:r>
              <a:rPr lang="fa-IR" dirty="0" smtClean="0">
                <a:cs typeface="B Nazanin" pitchFamily="2" charset="-78"/>
              </a:rPr>
              <a:t> و وسایل تحصیلات عالی را تا سرحد نیاز و ضرورت کشور به طور رایگان گسترش می دهد. دولت آموزش پایه را برای افراد فاقد آموزش ابتدایی فراهم می آورد.</a:t>
            </a:r>
          </a:p>
          <a:p>
            <a:pPr algn="just" rtl="1"/>
            <a:r>
              <a:rPr lang="fa-IR" b="1" dirty="0" smtClean="0">
                <a:cs typeface="B Nazanin" pitchFamily="2" charset="-78"/>
              </a:rPr>
              <a:t>ماده 105-</a:t>
            </a:r>
            <a:r>
              <a:rPr lang="fa-IR" dirty="0" smtClean="0">
                <a:cs typeface="B Nazanin" pitchFamily="2" charset="-78"/>
              </a:rPr>
              <a:t> </a:t>
            </a:r>
            <a:r>
              <a:rPr lang="fa-IR" dirty="0">
                <a:cs typeface="B Nazanin" pitchFamily="2" charset="-78"/>
              </a:rPr>
              <a:t>همه استادان و دانشجویان حق </a:t>
            </a:r>
            <a:r>
              <a:rPr lang="fa-IR" dirty="0" smtClean="0">
                <a:cs typeface="B Nazanin" pitchFamily="2" charset="-78"/>
              </a:rPr>
              <a:t>بهره مندی </a:t>
            </a:r>
            <a:r>
              <a:rPr lang="fa-IR" dirty="0">
                <a:cs typeface="B Nazanin" pitchFamily="2" charset="-78"/>
              </a:rPr>
              <a:t>از مزایای آموزشی و پژوهشی ازجمله ارتقا را دارند. </a:t>
            </a:r>
            <a:r>
              <a:rPr lang="fa-IR" dirty="0" smtClean="0">
                <a:cs typeface="B Nazanin" pitchFamily="2" charset="-78"/>
              </a:rPr>
              <a:t>اعطای تسهیلات </a:t>
            </a:r>
            <a:r>
              <a:rPr lang="fa-IR" dirty="0">
                <a:cs typeface="B Nazanin" pitchFamily="2" charset="-78"/>
              </a:rPr>
              <a:t>و </a:t>
            </a:r>
            <a:r>
              <a:rPr lang="fa-IR" dirty="0" smtClean="0">
                <a:cs typeface="B Nazanin" pitchFamily="2" charset="-78"/>
              </a:rPr>
              <a:t>حمایت های </a:t>
            </a:r>
            <a:r>
              <a:rPr lang="fa-IR" dirty="0">
                <a:cs typeface="B Nazanin" pitchFamily="2" charset="-78"/>
              </a:rPr>
              <a:t>علمی ازجمله فرصت مطالعاتی، بورسیه و غیره صرفاً باید بر اساس </a:t>
            </a:r>
            <a:r>
              <a:rPr lang="fa-IR" dirty="0" smtClean="0">
                <a:cs typeface="B Nazanin" pitchFamily="2" charset="-78"/>
              </a:rPr>
              <a:t>توانمندی های علمی، شایستگی</a:t>
            </a:r>
            <a:r>
              <a:rPr lang="fa-IR" dirty="0">
                <a:cs typeface="B Nazanin" pitchFamily="2" charset="-78"/>
              </a:rPr>
              <a:t>، فارغ از </a:t>
            </a:r>
            <a:r>
              <a:rPr lang="fa-IR" dirty="0" smtClean="0">
                <a:cs typeface="B Nazanin" pitchFamily="2" charset="-78"/>
              </a:rPr>
              <a:t>گرایش های </a:t>
            </a:r>
            <a:r>
              <a:rPr lang="fa-IR" dirty="0">
                <a:cs typeface="B Nazanin" pitchFamily="2" charset="-78"/>
              </a:rPr>
              <a:t>جناحی و حزبی و مانند اینها باشد.</a:t>
            </a:r>
          </a:p>
          <a:p>
            <a:pPr algn="just" rtl="1"/>
            <a:r>
              <a:rPr lang="fa-IR" b="1" dirty="0">
                <a:cs typeface="B Nazanin" pitchFamily="2" charset="-78"/>
              </a:rPr>
              <a:t>ماده </a:t>
            </a:r>
            <a:r>
              <a:rPr lang="fa-IR" b="1" dirty="0" smtClean="0">
                <a:cs typeface="B Nazanin" pitchFamily="2" charset="-78"/>
              </a:rPr>
              <a:t>106- </a:t>
            </a:r>
            <a:r>
              <a:rPr lang="fa-IR" dirty="0">
                <a:cs typeface="B Titr" pitchFamily="2" charset="-78"/>
              </a:rPr>
              <a:t>جوامع علمی، حوزوی و دانشگاهی از آزادی و استقلال علمی برخوردارند</a:t>
            </a:r>
            <a:r>
              <a:rPr lang="fa-IR" dirty="0">
                <a:cs typeface="B Nazanin" pitchFamily="2" charset="-78"/>
              </a:rPr>
              <a:t>، استادان، طلاب و دانشجویان </a:t>
            </a:r>
            <a:r>
              <a:rPr lang="fa-IR" dirty="0" smtClean="0">
                <a:cs typeface="B Nazanin" pitchFamily="2" charset="-78"/>
              </a:rPr>
              <a:t>در اظهارنظر </a:t>
            </a:r>
            <a:r>
              <a:rPr lang="fa-IR" dirty="0">
                <a:cs typeface="B Nazanin" pitchFamily="2" charset="-78"/>
              </a:rPr>
              <a:t>آزادند و آنها را </a:t>
            </a:r>
            <a:r>
              <a:rPr lang="fa-IR" dirty="0" smtClean="0">
                <a:cs typeface="B Nazanin" pitchFamily="2" charset="-78"/>
              </a:rPr>
              <a:t>نمی توان به صرف </a:t>
            </a:r>
            <a:r>
              <a:rPr lang="fa-IR" dirty="0">
                <a:cs typeface="B Nazanin" pitchFamily="2" charset="-78"/>
              </a:rPr>
              <a:t>داشتن یا ابراز عقیده در </a:t>
            </a:r>
            <a:r>
              <a:rPr lang="fa-IR" dirty="0" smtClean="0">
                <a:cs typeface="B Nazanin" pitchFamily="2" charset="-78"/>
              </a:rPr>
              <a:t>محیط های </a:t>
            </a:r>
            <a:r>
              <a:rPr lang="fa-IR" dirty="0">
                <a:cs typeface="B Nazanin" pitchFamily="2" charset="-78"/>
              </a:rPr>
              <a:t>علمی مورد تعرض و موأخذه </a:t>
            </a:r>
            <a:r>
              <a:rPr lang="fa-IR" dirty="0" smtClean="0">
                <a:cs typeface="B Nazanin" pitchFamily="2" charset="-78"/>
              </a:rPr>
              <a:t>قرار داد </a:t>
            </a:r>
            <a:r>
              <a:rPr lang="fa-IR" dirty="0">
                <a:cs typeface="B Nazanin" pitchFamily="2" charset="-78"/>
              </a:rPr>
              <a:t>یا از تدریس و تحصیل محروم کرد. اساتید و دانشجویان حق دارند نسبت به تأسیس </a:t>
            </a:r>
            <a:r>
              <a:rPr lang="fa-IR" dirty="0" smtClean="0">
                <a:cs typeface="B Nazanin" pitchFamily="2" charset="-78"/>
              </a:rPr>
              <a:t>تشکل های صنفی، سیاسی</a:t>
            </a:r>
            <a:r>
              <a:rPr lang="fa-IR" dirty="0">
                <a:cs typeface="B Nazanin" pitchFamily="2" charset="-78"/>
              </a:rPr>
              <a:t>، اجتماعی، علمی و غیره و فعالیت در آنها اقدام کنند</a:t>
            </a:r>
            <a:r>
              <a:rPr lang="fa-IR" dirty="0" smtClean="0">
                <a:cs typeface="B Nazanin" pitchFamily="2" charset="-78"/>
              </a:rPr>
              <a:t>.</a:t>
            </a:r>
            <a:endParaRPr lang="fa-IR" dirty="0">
              <a:cs typeface="B Nazanin" pitchFamily="2" charset="-78"/>
            </a:endParaRPr>
          </a:p>
          <a:p>
            <a:pPr algn="just" rtl="1"/>
            <a:r>
              <a:rPr lang="fa-IR" b="1" dirty="0">
                <a:cs typeface="B Nazanin" pitchFamily="2" charset="-78"/>
              </a:rPr>
              <a:t>ماده </a:t>
            </a:r>
            <a:r>
              <a:rPr lang="fa-IR" b="1" dirty="0" smtClean="0">
                <a:cs typeface="B Nazanin" pitchFamily="2" charset="-78"/>
              </a:rPr>
              <a:t>107-</a:t>
            </a:r>
            <a:r>
              <a:rPr lang="fa-IR" dirty="0" smtClean="0">
                <a:cs typeface="B Nazanin" pitchFamily="2" charset="-78"/>
              </a:rPr>
              <a:t> </a:t>
            </a:r>
            <a:r>
              <a:rPr lang="fa-IR" dirty="0">
                <a:cs typeface="B Titr" pitchFamily="2" charset="-78"/>
              </a:rPr>
              <a:t>دانشگاه باید مکانی امن برای استادان و دانشجویان باشد. </a:t>
            </a:r>
            <a:r>
              <a:rPr lang="fa-IR" dirty="0">
                <a:cs typeface="B Nazanin" pitchFamily="2" charset="-78"/>
              </a:rPr>
              <a:t>مسئولان دانشگاه باید برای تضمین </a:t>
            </a:r>
            <a:r>
              <a:rPr lang="fa-IR" dirty="0" smtClean="0">
                <a:cs typeface="B Nazanin" pitchFamily="2" charset="-78"/>
              </a:rPr>
              <a:t>امنیت دانشجویان </a:t>
            </a:r>
            <a:r>
              <a:rPr lang="fa-IR" dirty="0">
                <a:cs typeface="B Nazanin" pitchFamily="2" charset="-78"/>
              </a:rPr>
              <a:t>اهتمام جدی ورزند. رسیدگی به تخلفات انضباطی دانشجویان باید با رعایت حق دادخواهی، </a:t>
            </a:r>
            <a:r>
              <a:rPr lang="fa-IR" dirty="0" smtClean="0">
                <a:cs typeface="B Nazanin" pitchFamily="2" charset="-78"/>
              </a:rPr>
              <a:t>اصول دادرسی </a:t>
            </a:r>
            <a:r>
              <a:rPr lang="fa-IR" dirty="0">
                <a:cs typeface="B Nazanin" pitchFamily="2" charset="-78"/>
              </a:rPr>
              <a:t>منصفانه و دسترسی به مراجع صالح مستقل و </a:t>
            </a:r>
            <a:r>
              <a:rPr lang="fa-IR" dirty="0" smtClean="0">
                <a:cs typeface="B Nazanin" pitchFamily="2" charset="-78"/>
              </a:rPr>
              <a:t>بی طرف </a:t>
            </a:r>
            <a:r>
              <a:rPr lang="fa-IR" dirty="0">
                <a:cs typeface="B Nazanin" pitchFamily="2" charset="-78"/>
              </a:rPr>
              <a:t>و با رعایت حق دفاع و </a:t>
            </a:r>
            <a:r>
              <a:rPr lang="fa-IR" dirty="0" smtClean="0">
                <a:cs typeface="B Nazanin" pitchFamily="2" charset="-78"/>
              </a:rPr>
              <a:t>تجدید نظرخواهی</a:t>
            </a:r>
            <a:r>
              <a:rPr lang="fa-IR" dirty="0">
                <a:cs typeface="B Nazanin" pitchFamily="2" charset="-78"/>
              </a:rPr>
              <a:t>، </a:t>
            </a:r>
            <a:r>
              <a:rPr lang="fa-IR" dirty="0" smtClean="0">
                <a:cs typeface="B Nazanin" pitchFamily="2" charset="-78"/>
              </a:rPr>
              <a:t>در حداقل </a:t>
            </a:r>
            <a:r>
              <a:rPr lang="fa-IR" dirty="0">
                <a:cs typeface="B Nazanin" pitchFamily="2" charset="-78"/>
              </a:rPr>
              <a:t>زمان و بدون تأخیر، مطابق با مقررات انجام </a:t>
            </a:r>
            <a:r>
              <a:rPr lang="fa-IR" dirty="0" smtClean="0">
                <a:cs typeface="B Nazanin" pitchFamily="2" charset="-78"/>
              </a:rPr>
              <a:t>شود.</a:t>
            </a:r>
          </a:p>
        </p:txBody>
      </p:sp>
      <p:sp>
        <p:nvSpPr>
          <p:cNvPr id="4" name="Footer Placeholder 3"/>
          <p:cNvSpPr>
            <a:spLocks noGrp="1"/>
          </p:cNvSpPr>
          <p:nvPr>
            <p:ph type="ftr" sz="quarter" idx="11"/>
          </p:nvPr>
        </p:nvSpPr>
        <p:spPr/>
        <p:txBody>
          <a:bodyPr/>
          <a:lstStyle/>
          <a:p>
            <a:r>
              <a:rPr lang="fa-IR" smtClean="0"/>
              <a:t>صیانت از حقوق شهروندی در نظام اداری</a:t>
            </a:r>
            <a:endParaRPr lang="en-US"/>
          </a:p>
        </p:txBody>
      </p:sp>
      <p:sp>
        <p:nvSpPr>
          <p:cNvPr id="5" name="Slide Number Placeholder 4"/>
          <p:cNvSpPr>
            <a:spLocks noGrp="1"/>
          </p:cNvSpPr>
          <p:nvPr>
            <p:ph type="sldNum" sz="quarter" idx="12"/>
          </p:nvPr>
        </p:nvSpPr>
        <p:spPr>
          <a:xfrm>
            <a:off x="7596336" y="6309320"/>
            <a:ext cx="762000" cy="365125"/>
          </a:xfrm>
        </p:spPr>
        <p:txBody>
          <a:bodyPr/>
          <a:lstStyle/>
          <a:p>
            <a:fld id="{36633FBD-E5C5-4706-B188-57FBEE228433}" type="slidenum">
              <a:rPr lang="en-US" smtClean="0"/>
              <a:pPr/>
              <a:t>35</a:t>
            </a:fld>
            <a:endParaRPr lang="en-US" dirty="0"/>
          </a:p>
        </p:txBody>
      </p:sp>
    </p:spTree>
    <p:extLst>
      <p:ext uri="{BB962C8B-B14F-4D97-AF65-F5344CB8AC3E}">
        <p14:creationId xmlns:p14="http://schemas.microsoft.com/office/powerpoint/2010/main" val="3286751892"/>
      </p:ext>
    </p:extLst>
  </p:cSld>
  <p:clrMapOvr>
    <a:masterClrMapping/>
  </p:clrMapOvr>
  <p:transition spd="slow">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476672"/>
            <a:ext cx="7543800" cy="5616624"/>
          </a:xfrm>
        </p:spPr>
        <p:txBody>
          <a:bodyPr>
            <a:normAutofit/>
          </a:bodyPr>
          <a:lstStyle/>
          <a:p>
            <a:pPr algn="just" rtl="1"/>
            <a:r>
              <a:rPr lang="fa-IR" b="1" dirty="0">
                <a:cs typeface="B Nazanin" pitchFamily="2" charset="-78"/>
              </a:rPr>
              <a:t>ماده </a:t>
            </a:r>
            <a:r>
              <a:rPr lang="fa-IR" b="1" dirty="0" smtClean="0">
                <a:cs typeface="B Nazanin" pitchFamily="2" charset="-78"/>
              </a:rPr>
              <a:t>108- </a:t>
            </a:r>
            <a:r>
              <a:rPr lang="fa-IR" dirty="0">
                <a:cs typeface="B Nazanin" pitchFamily="2" charset="-78"/>
              </a:rPr>
              <a:t>حق </a:t>
            </a:r>
            <a:r>
              <a:rPr lang="fa-IR" dirty="0" smtClean="0">
                <a:cs typeface="B Nazanin" pitchFamily="2" charset="-78"/>
              </a:rPr>
              <a:t>دانش آموزان </a:t>
            </a:r>
            <a:r>
              <a:rPr lang="fa-IR" dirty="0">
                <a:cs typeface="B Nazanin" pitchFamily="2" charset="-78"/>
              </a:rPr>
              <a:t>است که از </a:t>
            </a:r>
            <a:r>
              <a:rPr lang="fa-IR" dirty="0" smtClean="0">
                <a:cs typeface="B Nazanin" pitchFamily="2" charset="-78"/>
              </a:rPr>
              <a:t>آموزش و پرورشی </a:t>
            </a:r>
            <a:r>
              <a:rPr lang="fa-IR" dirty="0">
                <a:cs typeface="B Nazanin" pitchFamily="2" charset="-78"/>
              </a:rPr>
              <a:t>برخوردار باشند که منجر به شکوفایی شخصیت، استعدادها </a:t>
            </a:r>
            <a:r>
              <a:rPr lang="fa-IR" dirty="0" smtClean="0">
                <a:cs typeface="B Nazanin" pitchFamily="2" charset="-78"/>
              </a:rPr>
              <a:t>و توانائی های </a:t>
            </a:r>
            <a:r>
              <a:rPr lang="fa-IR" dirty="0">
                <a:cs typeface="B Nazanin" pitchFamily="2" charset="-78"/>
              </a:rPr>
              <a:t>ذهنی و جسمی و احترام به والدین و حقوق دیگران، هویت فرهنگی، </a:t>
            </a:r>
            <a:r>
              <a:rPr lang="fa-IR" dirty="0" smtClean="0">
                <a:cs typeface="B Nazanin" pitchFamily="2" charset="-78"/>
              </a:rPr>
              <a:t>ارزش های </a:t>
            </a:r>
            <a:r>
              <a:rPr lang="fa-IR" dirty="0">
                <a:cs typeface="B Nazanin" pitchFamily="2" charset="-78"/>
              </a:rPr>
              <a:t>دینی و ملی شود </a:t>
            </a:r>
            <a:r>
              <a:rPr lang="fa-IR" dirty="0" smtClean="0">
                <a:cs typeface="B Nazanin" pitchFamily="2" charset="-78"/>
              </a:rPr>
              <a:t>و آنها </a:t>
            </a:r>
            <a:r>
              <a:rPr lang="fa-IR" dirty="0">
                <a:cs typeface="B Nazanin" pitchFamily="2" charset="-78"/>
              </a:rPr>
              <a:t>را برای داشتن زندگی اخلاقی و مسئولانه توأم با تفاهم، مسالمت، مدارا و مروت، انصاف، نظم و </a:t>
            </a:r>
            <a:r>
              <a:rPr lang="fa-IR" dirty="0" smtClean="0">
                <a:cs typeface="B Nazanin" pitchFamily="2" charset="-78"/>
              </a:rPr>
              <a:t>انضباط، برابری </a:t>
            </a:r>
            <a:r>
              <a:rPr lang="fa-IR" dirty="0">
                <a:cs typeface="B Nazanin" pitchFamily="2" charset="-78"/>
              </a:rPr>
              <a:t>و دوستی بین مردم و احترام به </a:t>
            </a:r>
            <a:r>
              <a:rPr lang="fa-IR" dirty="0" smtClean="0">
                <a:cs typeface="B Nazanin" pitchFamily="2" charset="-78"/>
              </a:rPr>
              <a:t>محیط زیست </a:t>
            </a:r>
            <a:r>
              <a:rPr lang="fa-IR" dirty="0">
                <a:cs typeface="B Nazanin" pitchFamily="2" charset="-78"/>
              </a:rPr>
              <a:t>و میراث فرهنگی آماده کند.</a:t>
            </a:r>
          </a:p>
          <a:p>
            <a:pPr algn="just" rtl="1"/>
            <a:r>
              <a:rPr lang="fa-IR" b="1" dirty="0">
                <a:cs typeface="B Nazanin" pitchFamily="2" charset="-78"/>
              </a:rPr>
              <a:t>ماده </a:t>
            </a:r>
            <a:r>
              <a:rPr lang="fa-IR" b="1" dirty="0" smtClean="0">
                <a:cs typeface="B Nazanin" pitchFamily="2" charset="-78"/>
              </a:rPr>
              <a:t>109-</a:t>
            </a:r>
            <a:r>
              <a:rPr lang="fa-IR" dirty="0" smtClean="0">
                <a:cs typeface="B Nazanin" pitchFamily="2" charset="-78"/>
              </a:rPr>
              <a:t> </a:t>
            </a:r>
            <a:r>
              <a:rPr lang="fa-IR" sz="2000" dirty="0">
                <a:cs typeface="B Titr" pitchFamily="2" charset="-78"/>
              </a:rPr>
              <a:t>حق دانش آموزان است که شخصیت و کرامت آنان مورد احترام قرار گیرد. نظرات کودکان در </a:t>
            </a:r>
            <a:r>
              <a:rPr lang="fa-IR" sz="2000" dirty="0" smtClean="0">
                <a:cs typeface="B Titr" pitchFamily="2" charset="-78"/>
              </a:rPr>
              <a:t>مسائل مربوط </a:t>
            </a:r>
            <a:r>
              <a:rPr lang="fa-IR" sz="2000" dirty="0">
                <a:cs typeface="B Titr" pitchFamily="2" charset="-78"/>
              </a:rPr>
              <a:t>به </a:t>
            </a:r>
            <a:r>
              <a:rPr lang="fa-IR" sz="2000" dirty="0" smtClean="0">
                <a:cs typeface="B Titr" pitchFamily="2" charset="-78"/>
              </a:rPr>
              <a:t>زندگی شان </a:t>
            </a:r>
            <a:r>
              <a:rPr lang="fa-IR" sz="2000" dirty="0">
                <a:cs typeface="B Titr" pitchFamily="2" charset="-78"/>
              </a:rPr>
              <a:t>باید شنیده شود و مورد توجه قرار گیرد.</a:t>
            </a:r>
          </a:p>
          <a:p>
            <a:pPr algn="just" rtl="1"/>
            <a:r>
              <a:rPr lang="fa-IR" b="1" dirty="0">
                <a:cs typeface="B Nazanin" pitchFamily="2" charset="-78"/>
              </a:rPr>
              <a:t>ماده </a:t>
            </a:r>
            <a:r>
              <a:rPr lang="fa-IR" b="1" dirty="0" smtClean="0">
                <a:cs typeface="B Nazanin" pitchFamily="2" charset="-78"/>
              </a:rPr>
              <a:t>110- </a:t>
            </a:r>
            <a:r>
              <a:rPr lang="fa-IR" sz="2000" dirty="0">
                <a:cs typeface="B Titr" pitchFamily="2" charset="-78"/>
              </a:rPr>
              <a:t>هیچکس حق ندارد موجب </a:t>
            </a:r>
            <a:r>
              <a:rPr lang="fa-IR" sz="2000" dirty="0" smtClean="0">
                <a:cs typeface="B Titr" pitchFamily="2" charset="-78"/>
              </a:rPr>
              <a:t>شکل گیری </a:t>
            </a:r>
            <a:r>
              <a:rPr lang="fa-IR" sz="2000" dirty="0">
                <a:cs typeface="B Titr" pitchFamily="2" charset="-78"/>
              </a:rPr>
              <a:t>تنفرهای قومی، مذهبی و سیاسی در ذهن کودکان شود یا </a:t>
            </a:r>
            <a:r>
              <a:rPr lang="fa-IR" sz="2000" dirty="0" smtClean="0">
                <a:cs typeface="B Titr" pitchFamily="2" charset="-78"/>
              </a:rPr>
              <a:t>خشونت نسبت </a:t>
            </a:r>
            <a:r>
              <a:rPr lang="fa-IR" sz="2000" dirty="0">
                <a:cs typeface="B Titr" pitchFamily="2" charset="-78"/>
              </a:rPr>
              <a:t>به یک نژاد یا مذهب خاص را از طریق آموزش یا تربیت یا رسانههای جمعی در ذهن کودکان ایجاد کند.</a:t>
            </a:r>
          </a:p>
          <a:p>
            <a:pPr algn="just" rtl="1"/>
            <a:r>
              <a:rPr lang="fa-IR" b="1" dirty="0">
                <a:cs typeface="B Nazanin" pitchFamily="2" charset="-78"/>
              </a:rPr>
              <a:t>ماده </a:t>
            </a:r>
            <a:r>
              <a:rPr lang="fa-IR" b="1" dirty="0" smtClean="0">
                <a:cs typeface="B Nazanin" pitchFamily="2" charset="-78"/>
              </a:rPr>
              <a:t>111-</a:t>
            </a:r>
            <a:r>
              <a:rPr lang="fa-IR" dirty="0" smtClean="0">
                <a:cs typeface="B Nazanin" pitchFamily="2" charset="-78"/>
              </a:rPr>
              <a:t> توان خواهان </a:t>
            </a:r>
            <a:r>
              <a:rPr lang="fa-IR" dirty="0">
                <a:cs typeface="B Nazanin" pitchFamily="2" charset="-78"/>
              </a:rPr>
              <a:t>باید </a:t>
            </a:r>
            <a:r>
              <a:rPr lang="fa-IR" dirty="0" smtClean="0">
                <a:cs typeface="B Nazanin" pitchFamily="2" charset="-78"/>
              </a:rPr>
              <a:t>به تناسب </a:t>
            </a:r>
            <a:r>
              <a:rPr lang="fa-IR" dirty="0">
                <a:cs typeface="B Nazanin" pitchFamily="2" charset="-78"/>
              </a:rPr>
              <a:t>توانایی از فرصت و امکان تحصیل و کسب مهارت برخوردار باشند و </a:t>
            </a:r>
            <a:r>
              <a:rPr lang="fa-IR" dirty="0" smtClean="0">
                <a:cs typeface="B Nazanin" pitchFamily="2" charset="-78"/>
              </a:rPr>
              <a:t>معلولیت نباید </a:t>
            </a:r>
            <a:r>
              <a:rPr lang="fa-IR" dirty="0">
                <a:cs typeface="B Nazanin" pitchFamily="2" charset="-78"/>
              </a:rPr>
              <a:t>موجب محرومیت از حق تحصیل دانش و </a:t>
            </a:r>
            <a:r>
              <a:rPr lang="fa-IR" dirty="0" smtClean="0">
                <a:cs typeface="B Nazanin" pitchFamily="2" charset="-78"/>
              </a:rPr>
              <a:t>مهارت های </a:t>
            </a:r>
            <a:r>
              <a:rPr lang="fa-IR" dirty="0">
                <a:cs typeface="B Nazanin" pitchFamily="2" charset="-78"/>
              </a:rPr>
              <a:t>شغلی شود.</a:t>
            </a:r>
            <a:endParaRPr lang="en-US" dirty="0">
              <a:cs typeface="B Nazanin" pitchFamily="2" charset="-78"/>
            </a:endParaRPr>
          </a:p>
        </p:txBody>
      </p:sp>
      <p:sp>
        <p:nvSpPr>
          <p:cNvPr id="4" name="Footer Placeholder 3"/>
          <p:cNvSpPr>
            <a:spLocks noGrp="1"/>
          </p:cNvSpPr>
          <p:nvPr>
            <p:ph type="ftr" sz="quarter" idx="11"/>
          </p:nvPr>
        </p:nvSpPr>
        <p:spPr/>
        <p:txBody>
          <a:bodyPr/>
          <a:lstStyle/>
          <a:p>
            <a:r>
              <a:rPr lang="fa-IR" smtClean="0"/>
              <a:t>صیانت از حقوق شهروندی در نظام اداری</a:t>
            </a:r>
            <a:endParaRPr lang="en-US"/>
          </a:p>
        </p:txBody>
      </p:sp>
      <p:sp>
        <p:nvSpPr>
          <p:cNvPr id="5" name="Slide Number Placeholder 4"/>
          <p:cNvSpPr>
            <a:spLocks noGrp="1"/>
          </p:cNvSpPr>
          <p:nvPr>
            <p:ph type="sldNum" sz="quarter" idx="12"/>
          </p:nvPr>
        </p:nvSpPr>
        <p:spPr>
          <a:xfrm>
            <a:off x="7596336" y="6309320"/>
            <a:ext cx="762000" cy="365125"/>
          </a:xfrm>
        </p:spPr>
        <p:txBody>
          <a:bodyPr/>
          <a:lstStyle/>
          <a:p>
            <a:fld id="{36633FBD-E5C5-4706-B188-57FBEE228433}" type="slidenum">
              <a:rPr lang="en-US" smtClean="0"/>
              <a:pPr/>
              <a:t>36</a:t>
            </a:fld>
            <a:endParaRPr lang="en-US" dirty="0"/>
          </a:p>
        </p:txBody>
      </p:sp>
    </p:spTree>
    <p:extLst>
      <p:ext uri="{BB962C8B-B14F-4D97-AF65-F5344CB8AC3E}">
        <p14:creationId xmlns:p14="http://schemas.microsoft.com/office/powerpoint/2010/main" val="530000512"/>
      </p:ext>
    </p:extLst>
  </p:cSld>
  <p:clrMapOvr>
    <a:masterClrMapping/>
  </p:clrMapOvr>
  <p:transition spd="slow">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476672"/>
            <a:ext cx="7543800" cy="5616624"/>
          </a:xfrm>
        </p:spPr>
        <p:txBody>
          <a:bodyPr>
            <a:normAutofit fontScale="92500" lnSpcReduction="10000"/>
          </a:bodyPr>
          <a:lstStyle/>
          <a:p>
            <a:pPr marL="0" indent="0" algn="just" rtl="1">
              <a:buNone/>
            </a:pPr>
            <a:r>
              <a:rPr lang="fa-IR" dirty="0" smtClean="0">
                <a:solidFill>
                  <a:srgbClr val="AC0000"/>
                </a:solidFill>
                <a:effectLst>
                  <a:outerShdw blurRad="38100" dist="38100" dir="2700000" algn="tl">
                    <a:srgbClr val="000000">
                      <a:alpha val="43137"/>
                    </a:srgbClr>
                  </a:outerShdw>
                </a:effectLst>
                <a:cs typeface="B Titr" pitchFamily="2" charset="-78"/>
              </a:rPr>
              <a:t>ع- </a:t>
            </a:r>
            <a:r>
              <a:rPr lang="fa-IR" dirty="0">
                <a:solidFill>
                  <a:srgbClr val="AC0000"/>
                </a:solidFill>
                <a:effectLst>
                  <a:outerShdw blurRad="38100" dist="38100" dir="2700000" algn="tl">
                    <a:srgbClr val="000000">
                      <a:alpha val="43137"/>
                    </a:srgbClr>
                  </a:outerShdw>
                </a:effectLst>
                <a:cs typeface="B Titr" pitchFamily="2" charset="-78"/>
              </a:rPr>
              <a:t>حق محیطزیست سالم و توسعه پایدار </a:t>
            </a:r>
            <a:r>
              <a:rPr lang="fa-IR" dirty="0" smtClean="0">
                <a:solidFill>
                  <a:srgbClr val="AC0000"/>
                </a:solidFill>
                <a:effectLst>
                  <a:outerShdw blurRad="38100" dist="38100" dir="2700000" algn="tl">
                    <a:srgbClr val="000000">
                      <a:alpha val="43137"/>
                    </a:srgbClr>
                  </a:outerShdw>
                </a:effectLst>
                <a:cs typeface="B Titr" pitchFamily="2" charset="-78"/>
              </a:rPr>
              <a:t>(نسل سوم حقوق بشر)</a:t>
            </a:r>
            <a:endParaRPr lang="fa-IR" dirty="0">
              <a:solidFill>
                <a:srgbClr val="AC0000"/>
              </a:solidFill>
              <a:effectLst>
                <a:outerShdw blurRad="38100" dist="38100" dir="2700000" algn="tl">
                  <a:srgbClr val="000000">
                    <a:alpha val="43137"/>
                  </a:srgbClr>
                </a:outerShdw>
              </a:effectLst>
              <a:cs typeface="B Titr" pitchFamily="2" charset="-78"/>
            </a:endParaRPr>
          </a:p>
          <a:p>
            <a:pPr algn="just" rtl="1"/>
            <a:r>
              <a:rPr lang="fa-IR" b="1" dirty="0">
                <a:cs typeface="B Nazanin" pitchFamily="2" charset="-78"/>
              </a:rPr>
              <a:t>ماده </a:t>
            </a:r>
            <a:r>
              <a:rPr lang="fa-IR" b="1" dirty="0" smtClean="0">
                <a:cs typeface="B Nazanin" pitchFamily="2" charset="-78"/>
              </a:rPr>
              <a:t>112-</a:t>
            </a:r>
            <a:r>
              <a:rPr lang="fa-IR" dirty="0" smtClean="0">
                <a:cs typeface="B Nazanin" pitchFamily="2" charset="-78"/>
              </a:rPr>
              <a:t> </a:t>
            </a:r>
            <a:r>
              <a:rPr lang="fa-IR" dirty="0">
                <a:cs typeface="B Nazanin" pitchFamily="2" charset="-78"/>
              </a:rPr>
              <a:t>حفاظت از </a:t>
            </a:r>
            <a:r>
              <a:rPr lang="fa-IR" dirty="0" smtClean="0">
                <a:cs typeface="B Nazanin" pitchFamily="2" charset="-78"/>
              </a:rPr>
              <a:t>محیط زیست </a:t>
            </a:r>
            <a:r>
              <a:rPr lang="fa-IR" dirty="0">
                <a:cs typeface="B Nazanin" pitchFamily="2" charset="-78"/>
              </a:rPr>
              <a:t>که نسل امروز و </a:t>
            </a:r>
            <a:r>
              <a:rPr lang="fa-IR" dirty="0" smtClean="0">
                <a:cs typeface="B Nazanin" pitchFamily="2" charset="-78"/>
              </a:rPr>
              <a:t>نسل های </a:t>
            </a:r>
            <a:r>
              <a:rPr lang="fa-IR" dirty="0">
                <a:cs typeface="B Nazanin" pitchFamily="2" charset="-78"/>
              </a:rPr>
              <a:t>بعد باید در آن حیات اجتماعی رو به رشدی داشته </a:t>
            </a:r>
            <a:r>
              <a:rPr lang="fa-IR" dirty="0" smtClean="0">
                <a:cs typeface="B Nazanin" pitchFamily="2" charset="-78"/>
              </a:rPr>
              <a:t>باشند وظیفه ای </a:t>
            </a:r>
            <a:r>
              <a:rPr lang="fa-IR" dirty="0">
                <a:cs typeface="B Nazanin" pitchFamily="2" charset="-78"/>
              </a:rPr>
              <a:t>همگانی است. از این رو </a:t>
            </a:r>
            <a:r>
              <a:rPr lang="fa-IR" dirty="0" smtClean="0">
                <a:cs typeface="B Nazanin" pitchFamily="2" charset="-78"/>
              </a:rPr>
              <a:t>فعالیت های </a:t>
            </a:r>
            <a:r>
              <a:rPr lang="fa-IR" dirty="0">
                <a:cs typeface="B Nazanin" pitchFamily="2" charset="-78"/>
              </a:rPr>
              <a:t>اقتصادی و غیر آنکه با آلودگی </a:t>
            </a:r>
            <a:r>
              <a:rPr lang="fa-IR" dirty="0" smtClean="0">
                <a:cs typeface="B Nazanin" pitchFamily="2" charset="-78"/>
              </a:rPr>
              <a:t>محیط زیست </a:t>
            </a:r>
            <a:r>
              <a:rPr lang="fa-IR" dirty="0">
                <a:cs typeface="B Nazanin" pitchFamily="2" charset="-78"/>
              </a:rPr>
              <a:t>یا تخریب </a:t>
            </a:r>
            <a:r>
              <a:rPr lang="fa-IR" dirty="0" smtClean="0">
                <a:cs typeface="B Nazanin" pitchFamily="2" charset="-78"/>
              </a:rPr>
              <a:t>غیرقابل جبران </a:t>
            </a:r>
            <a:r>
              <a:rPr lang="fa-IR" dirty="0">
                <a:cs typeface="B Nazanin" pitchFamily="2" charset="-78"/>
              </a:rPr>
              <a:t>آن همراه باشد، ممنوع است. حفاظت، </a:t>
            </a:r>
            <a:r>
              <a:rPr lang="fa-IR" dirty="0" smtClean="0">
                <a:cs typeface="B Nazanin" pitchFamily="2" charset="-78"/>
              </a:rPr>
              <a:t>به سازی </a:t>
            </a:r>
            <a:r>
              <a:rPr lang="fa-IR" dirty="0">
                <a:cs typeface="B Nazanin" pitchFamily="2" charset="-78"/>
              </a:rPr>
              <a:t>و زیباسازی </a:t>
            </a:r>
            <a:r>
              <a:rPr lang="fa-IR" dirty="0" smtClean="0">
                <a:cs typeface="B Nazanin" pitchFamily="2" charset="-78"/>
              </a:rPr>
              <a:t>محیط زیست </a:t>
            </a:r>
            <a:r>
              <a:rPr lang="fa-IR" dirty="0">
                <a:cs typeface="B Nazanin" pitchFamily="2" charset="-78"/>
              </a:rPr>
              <a:t>و گسترش فرهنگ </a:t>
            </a:r>
            <a:r>
              <a:rPr lang="fa-IR" dirty="0" smtClean="0">
                <a:cs typeface="B Nazanin" pitchFamily="2" charset="-78"/>
              </a:rPr>
              <a:t>حمایت از محیط زیست </a:t>
            </a:r>
            <a:r>
              <a:rPr lang="fa-IR" dirty="0">
                <a:cs typeface="B Nazanin" pitchFamily="2" charset="-78"/>
              </a:rPr>
              <a:t>حق شهروندان است و دولت این حق را در </a:t>
            </a:r>
            <a:r>
              <a:rPr lang="fa-IR" dirty="0" smtClean="0">
                <a:cs typeface="B Nazanin" pitchFamily="2" charset="-78"/>
              </a:rPr>
              <a:t>برنامه ها</a:t>
            </a:r>
            <a:r>
              <a:rPr lang="fa-IR" dirty="0">
                <a:cs typeface="B Nazanin" pitchFamily="2" charset="-78"/>
              </a:rPr>
              <a:t>، تصمیمات و </a:t>
            </a:r>
            <a:r>
              <a:rPr lang="fa-IR" dirty="0" smtClean="0">
                <a:cs typeface="B Nazanin" pitchFamily="2" charset="-78"/>
              </a:rPr>
              <a:t>اقدام های توسعه ای</a:t>
            </a:r>
            <a:r>
              <a:rPr lang="fa-IR" dirty="0">
                <a:cs typeface="B Nazanin" pitchFamily="2" charset="-78"/>
              </a:rPr>
              <a:t>، </a:t>
            </a:r>
            <a:r>
              <a:rPr lang="fa-IR" dirty="0" smtClean="0">
                <a:cs typeface="B Nazanin" pitchFamily="2" charset="-78"/>
              </a:rPr>
              <a:t>اقتصادی، اجتماعی</a:t>
            </a:r>
            <a:r>
              <a:rPr lang="fa-IR" dirty="0">
                <a:cs typeface="B Nazanin" pitchFamily="2" charset="-78"/>
              </a:rPr>
              <a:t>، فرهنگی، دفاعی و امنیتی مدنظر قرار </a:t>
            </a:r>
            <a:r>
              <a:rPr lang="fa-IR" dirty="0" smtClean="0">
                <a:cs typeface="B Nazanin" pitchFamily="2" charset="-78"/>
              </a:rPr>
              <a:t>می دهد </a:t>
            </a:r>
            <a:r>
              <a:rPr lang="fa-IR" dirty="0">
                <a:cs typeface="B Nazanin" pitchFamily="2" charset="-78"/>
              </a:rPr>
              <a:t>و با آلودگی و تخریب </a:t>
            </a:r>
            <a:r>
              <a:rPr lang="fa-IR" dirty="0" smtClean="0">
                <a:cs typeface="B Nazanin" pitchFamily="2" charset="-78"/>
              </a:rPr>
              <a:t>محیط زیست </a:t>
            </a:r>
            <a:r>
              <a:rPr lang="fa-IR" dirty="0">
                <a:cs typeface="B Nazanin" pitchFamily="2" charset="-78"/>
              </a:rPr>
              <a:t>مقابله </a:t>
            </a:r>
            <a:r>
              <a:rPr lang="fa-IR" dirty="0" smtClean="0">
                <a:cs typeface="B Nazanin" pitchFamily="2" charset="-78"/>
              </a:rPr>
              <a:t>می کند</a:t>
            </a:r>
            <a:r>
              <a:rPr lang="fa-IR" dirty="0">
                <a:cs typeface="B Nazanin" pitchFamily="2" charset="-78"/>
              </a:rPr>
              <a:t>.</a:t>
            </a:r>
          </a:p>
          <a:p>
            <a:pPr algn="just" rtl="1"/>
            <a:r>
              <a:rPr lang="fa-IR" b="1" dirty="0">
                <a:cs typeface="B Nazanin" pitchFamily="2" charset="-78"/>
              </a:rPr>
              <a:t>ماده </a:t>
            </a:r>
            <a:r>
              <a:rPr lang="fa-IR" b="1" dirty="0" smtClean="0">
                <a:cs typeface="B Nazanin" pitchFamily="2" charset="-78"/>
              </a:rPr>
              <a:t>113-</a:t>
            </a:r>
            <a:r>
              <a:rPr lang="fa-IR" dirty="0" smtClean="0">
                <a:cs typeface="B Nazanin" pitchFamily="2" charset="-78"/>
              </a:rPr>
              <a:t> </a:t>
            </a:r>
            <a:r>
              <a:rPr lang="fa-IR" dirty="0">
                <a:cs typeface="B Nazanin" pitchFamily="2" charset="-78"/>
              </a:rPr>
              <a:t>هر شهروند حق </a:t>
            </a:r>
            <a:r>
              <a:rPr lang="fa-IR" dirty="0" smtClean="0">
                <a:cs typeface="B Nazanin" pitchFamily="2" charset="-78"/>
              </a:rPr>
              <a:t>بهره مندی </a:t>
            </a:r>
            <a:r>
              <a:rPr lang="fa-IR" dirty="0">
                <a:cs typeface="B Nazanin" pitchFamily="2" charset="-78"/>
              </a:rPr>
              <a:t>از </a:t>
            </a:r>
            <a:r>
              <a:rPr lang="fa-IR" dirty="0" smtClean="0">
                <a:cs typeface="B Nazanin" pitchFamily="2" charset="-78"/>
              </a:rPr>
              <a:t>محیط زیست </a:t>
            </a:r>
            <a:r>
              <a:rPr lang="fa-IR" dirty="0">
                <a:cs typeface="B Nazanin" pitchFamily="2" charset="-78"/>
              </a:rPr>
              <a:t>سالم، پاک و عاری از انواع آلودگی، ازجمله آلودگی هوا، آب </a:t>
            </a:r>
            <a:r>
              <a:rPr lang="fa-IR" dirty="0" smtClean="0">
                <a:cs typeface="B Nazanin" pitchFamily="2" charset="-78"/>
              </a:rPr>
              <a:t>و آلودگی های </a:t>
            </a:r>
            <a:r>
              <a:rPr lang="fa-IR" dirty="0">
                <a:cs typeface="B Nazanin" pitchFamily="2" charset="-78"/>
              </a:rPr>
              <a:t>ناشی از امواج و تشعشعات مضر و آگاهی از میزان و تبعات </a:t>
            </a:r>
            <a:r>
              <a:rPr lang="fa-IR" dirty="0" smtClean="0">
                <a:cs typeface="B Nazanin" pitchFamily="2" charset="-78"/>
              </a:rPr>
              <a:t>آلاینده های محیط زیست </a:t>
            </a:r>
            <a:r>
              <a:rPr lang="fa-IR" dirty="0">
                <a:cs typeface="B Nazanin" pitchFamily="2" charset="-78"/>
              </a:rPr>
              <a:t>را </a:t>
            </a:r>
            <a:r>
              <a:rPr lang="fa-IR" dirty="0" smtClean="0">
                <a:cs typeface="B Nazanin" pitchFamily="2" charset="-78"/>
              </a:rPr>
              <a:t>دارد. دستگاه های </a:t>
            </a:r>
            <a:r>
              <a:rPr lang="fa-IR" dirty="0">
                <a:cs typeface="B Nazanin" pitchFamily="2" charset="-78"/>
              </a:rPr>
              <a:t>اجرایی برای کاهش </a:t>
            </a:r>
            <a:r>
              <a:rPr lang="fa-IR" dirty="0" smtClean="0">
                <a:cs typeface="B Nazanin" pitchFamily="2" charset="-78"/>
              </a:rPr>
              <a:t>آلاینده های زیست محیطی به ویژه </a:t>
            </a:r>
            <a:r>
              <a:rPr lang="fa-IR" dirty="0">
                <a:cs typeface="B Nazanin" pitchFamily="2" charset="-78"/>
              </a:rPr>
              <a:t>در شهرهای بزرگ تدابیر لازم را </a:t>
            </a:r>
            <a:r>
              <a:rPr lang="fa-IR" dirty="0" smtClean="0">
                <a:cs typeface="B Nazanin" pitchFamily="2" charset="-78"/>
              </a:rPr>
              <a:t>اتخاذ می کنند.</a:t>
            </a:r>
          </a:p>
          <a:p>
            <a:pPr algn="just" rtl="1"/>
            <a:r>
              <a:rPr lang="fa-IR" b="1" dirty="0" smtClean="0">
                <a:cs typeface="B Nazanin" pitchFamily="2" charset="-78"/>
              </a:rPr>
              <a:t>ماده 114-</a:t>
            </a:r>
            <a:r>
              <a:rPr lang="fa-IR" dirty="0" smtClean="0">
                <a:cs typeface="B Nazanin" pitchFamily="2" charset="-78"/>
              </a:rPr>
              <a:t> </a:t>
            </a:r>
            <a:r>
              <a:rPr lang="fa-IR" dirty="0">
                <a:cs typeface="B Nazanin" pitchFamily="2" charset="-78"/>
              </a:rPr>
              <a:t>هرگونه اقدام </a:t>
            </a:r>
            <a:r>
              <a:rPr lang="fa-IR" dirty="0" smtClean="0">
                <a:cs typeface="B Nazanin" pitchFamily="2" charset="-78"/>
              </a:rPr>
              <a:t>به منظور </a:t>
            </a:r>
            <a:r>
              <a:rPr lang="fa-IR" dirty="0">
                <a:cs typeface="B Nazanin" pitchFamily="2" charset="-78"/>
              </a:rPr>
              <a:t>توسعه زیربنایی و صنعتی مانند احداث سدها و </a:t>
            </a:r>
            <a:r>
              <a:rPr lang="fa-IR" dirty="0" smtClean="0">
                <a:cs typeface="B Nazanin" pitchFamily="2" charset="-78"/>
              </a:rPr>
              <a:t>راه ها </a:t>
            </a:r>
            <a:r>
              <a:rPr lang="fa-IR" dirty="0">
                <a:cs typeface="B Nazanin" pitchFamily="2" charset="-78"/>
              </a:rPr>
              <a:t>و صنایع </a:t>
            </a:r>
            <a:r>
              <a:rPr lang="fa-IR" dirty="0" smtClean="0">
                <a:cs typeface="B Nazanin" pitchFamily="2" charset="-78"/>
              </a:rPr>
              <a:t>استخراجی، پتروشیمی </a:t>
            </a:r>
            <a:r>
              <a:rPr lang="fa-IR" dirty="0">
                <a:cs typeface="B Nazanin" pitchFamily="2" charset="-78"/>
              </a:rPr>
              <a:t>یا </a:t>
            </a:r>
            <a:r>
              <a:rPr lang="fa-IR" dirty="0" smtClean="0">
                <a:cs typeface="B Nazanin" pitchFamily="2" charset="-78"/>
              </a:rPr>
              <a:t>هسته ای </a:t>
            </a:r>
            <a:r>
              <a:rPr lang="fa-IR" dirty="0">
                <a:cs typeface="B Nazanin" pitchFamily="2" charset="-78"/>
              </a:rPr>
              <a:t>و مانند آن باید پس از ارزیابی تأثیرات </a:t>
            </a:r>
            <a:r>
              <a:rPr lang="fa-IR" dirty="0" smtClean="0">
                <a:cs typeface="B Nazanin" pitchFamily="2" charset="-78"/>
              </a:rPr>
              <a:t>زیست محیطی </a:t>
            </a:r>
            <a:r>
              <a:rPr lang="fa-IR" dirty="0">
                <a:cs typeface="B Nazanin" pitchFamily="2" charset="-78"/>
              </a:rPr>
              <a:t>انجام شود. </a:t>
            </a:r>
            <a:r>
              <a:rPr lang="fa-IR" sz="2200" dirty="0">
                <a:cs typeface="B Titr" pitchFamily="2" charset="-78"/>
              </a:rPr>
              <a:t>اجرای </a:t>
            </a:r>
            <a:r>
              <a:rPr lang="fa-IR" sz="2200" dirty="0" smtClean="0">
                <a:cs typeface="B Titr" pitchFamily="2" charset="-78"/>
              </a:rPr>
              <a:t>طرح های توسعه ای منوط </a:t>
            </a:r>
            <a:r>
              <a:rPr lang="fa-IR" sz="2200" dirty="0">
                <a:cs typeface="B Titr" pitchFamily="2" charset="-78"/>
              </a:rPr>
              <a:t>به رعایت دقیق ملاحظات </a:t>
            </a:r>
            <a:r>
              <a:rPr lang="fa-IR" sz="2200" dirty="0" smtClean="0">
                <a:cs typeface="B Titr" pitchFamily="2" charset="-78"/>
              </a:rPr>
              <a:t>زیست محیطی </a:t>
            </a:r>
            <a:r>
              <a:rPr lang="fa-IR" sz="2200" dirty="0">
                <a:cs typeface="B Titr" pitchFamily="2" charset="-78"/>
              </a:rPr>
              <a:t>خواهد بود.</a:t>
            </a:r>
            <a:endParaRPr lang="en-US" dirty="0">
              <a:cs typeface="B Titr" pitchFamily="2" charset="-78"/>
            </a:endParaRPr>
          </a:p>
        </p:txBody>
      </p:sp>
      <p:sp>
        <p:nvSpPr>
          <p:cNvPr id="4" name="Footer Placeholder 3"/>
          <p:cNvSpPr>
            <a:spLocks noGrp="1"/>
          </p:cNvSpPr>
          <p:nvPr>
            <p:ph type="ftr" sz="quarter" idx="11"/>
          </p:nvPr>
        </p:nvSpPr>
        <p:spPr/>
        <p:txBody>
          <a:bodyPr/>
          <a:lstStyle/>
          <a:p>
            <a:r>
              <a:rPr lang="fa-IR" smtClean="0"/>
              <a:t>صیانت از حقوق شهروندی در نظام اداری</a:t>
            </a:r>
            <a:endParaRPr lang="en-US"/>
          </a:p>
        </p:txBody>
      </p:sp>
      <p:sp>
        <p:nvSpPr>
          <p:cNvPr id="5" name="Slide Number Placeholder 4"/>
          <p:cNvSpPr>
            <a:spLocks noGrp="1"/>
          </p:cNvSpPr>
          <p:nvPr>
            <p:ph type="sldNum" sz="quarter" idx="12"/>
          </p:nvPr>
        </p:nvSpPr>
        <p:spPr>
          <a:xfrm>
            <a:off x="7596336" y="6309320"/>
            <a:ext cx="762000" cy="365125"/>
          </a:xfrm>
        </p:spPr>
        <p:txBody>
          <a:bodyPr/>
          <a:lstStyle/>
          <a:p>
            <a:fld id="{36633FBD-E5C5-4706-B188-57FBEE228433}" type="slidenum">
              <a:rPr lang="en-US" smtClean="0"/>
              <a:pPr/>
              <a:t>37</a:t>
            </a:fld>
            <a:endParaRPr lang="en-US" dirty="0"/>
          </a:p>
        </p:txBody>
      </p:sp>
    </p:spTree>
    <p:extLst>
      <p:ext uri="{BB962C8B-B14F-4D97-AF65-F5344CB8AC3E}">
        <p14:creationId xmlns:p14="http://schemas.microsoft.com/office/powerpoint/2010/main" val="1899132606"/>
      </p:ext>
    </p:extLst>
  </p:cSld>
  <p:clrMapOvr>
    <a:masterClrMapping/>
  </p:clrMapOvr>
  <p:transition spd="slow">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476672"/>
            <a:ext cx="7543800" cy="5544616"/>
          </a:xfrm>
        </p:spPr>
        <p:txBody>
          <a:bodyPr>
            <a:normAutofit/>
          </a:bodyPr>
          <a:lstStyle/>
          <a:p>
            <a:pPr algn="just" rtl="1"/>
            <a:r>
              <a:rPr lang="fa-IR" b="1" dirty="0">
                <a:cs typeface="B Nazanin" pitchFamily="2" charset="-78"/>
              </a:rPr>
              <a:t>ماده </a:t>
            </a:r>
            <a:r>
              <a:rPr lang="fa-IR" b="1" dirty="0" smtClean="0">
                <a:cs typeface="B Nazanin" pitchFamily="2" charset="-78"/>
              </a:rPr>
              <a:t>115-</a:t>
            </a:r>
            <a:r>
              <a:rPr lang="fa-IR" dirty="0" smtClean="0">
                <a:cs typeface="B Nazanin" pitchFamily="2" charset="-78"/>
              </a:rPr>
              <a:t> </a:t>
            </a:r>
            <a:r>
              <a:rPr lang="fa-IR" dirty="0">
                <a:cs typeface="B Nazanin" pitchFamily="2" charset="-78"/>
              </a:rPr>
              <a:t>دولت با ایفای نقش </a:t>
            </a:r>
            <a:r>
              <a:rPr lang="fa-IR" dirty="0" smtClean="0">
                <a:cs typeface="B Nazanin" pitchFamily="2" charset="-78"/>
              </a:rPr>
              <a:t>بین</a:t>
            </a:r>
            <a:r>
              <a:rPr lang="en-US" dirty="0" smtClean="0">
                <a:cs typeface="B Nazanin" pitchFamily="2" charset="-78"/>
              </a:rPr>
              <a:t> </a:t>
            </a:r>
            <a:r>
              <a:rPr lang="fa-IR" dirty="0" smtClean="0">
                <a:cs typeface="B Nazanin" pitchFamily="2" charset="-78"/>
              </a:rPr>
              <a:t>المللی </a:t>
            </a:r>
            <a:r>
              <a:rPr lang="fa-IR" dirty="0">
                <a:cs typeface="B Nazanin" pitchFamily="2" charset="-78"/>
              </a:rPr>
              <a:t>مؤثر از طریق </a:t>
            </a:r>
            <a:r>
              <a:rPr lang="fa-IR" dirty="0" smtClean="0">
                <a:cs typeface="B Nazanin" pitchFamily="2" charset="-78"/>
              </a:rPr>
              <a:t>همکاری</a:t>
            </a:r>
            <a:r>
              <a:rPr lang="en-US" dirty="0" smtClean="0">
                <a:cs typeface="B Nazanin" pitchFamily="2" charset="-78"/>
              </a:rPr>
              <a:t> </a:t>
            </a:r>
            <a:r>
              <a:rPr lang="fa-IR" dirty="0" smtClean="0">
                <a:cs typeface="B Nazanin" pitchFamily="2" charset="-78"/>
              </a:rPr>
              <a:t>های </a:t>
            </a:r>
            <a:r>
              <a:rPr lang="fa-IR" dirty="0">
                <a:cs typeface="B Nazanin" pitchFamily="2" charset="-78"/>
              </a:rPr>
              <a:t>اقتصادی، تبادل اطلاعات، انتقال دانش فنی </a:t>
            </a:r>
            <a:r>
              <a:rPr lang="fa-IR" dirty="0" smtClean="0">
                <a:cs typeface="B Nazanin" pitchFamily="2" charset="-78"/>
              </a:rPr>
              <a:t>و مبادله </a:t>
            </a:r>
            <a:r>
              <a:rPr lang="fa-IR" dirty="0">
                <a:cs typeface="B Nazanin" pitchFamily="2" charset="-78"/>
              </a:rPr>
              <a:t>فرهنگی برای تحقق توسعه پایدار </a:t>
            </a:r>
            <a:r>
              <a:rPr lang="fa-IR" dirty="0" smtClean="0">
                <a:cs typeface="B Nazanin" pitchFamily="2" charset="-78"/>
              </a:rPr>
              <a:t>همه</a:t>
            </a:r>
            <a:r>
              <a:rPr lang="en-US" dirty="0" smtClean="0">
                <a:cs typeface="B Nazanin" pitchFamily="2" charset="-78"/>
              </a:rPr>
              <a:t> </a:t>
            </a:r>
            <a:r>
              <a:rPr lang="fa-IR" dirty="0" smtClean="0">
                <a:cs typeface="B Nazanin" pitchFamily="2" charset="-78"/>
              </a:rPr>
              <a:t>جانبه </a:t>
            </a:r>
            <a:r>
              <a:rPr lang="fa-IR" dirty="0">
                <a:cs typeface="B Nazanin" pitchFamily="2" charset="-78"/>
              </a:rPr>
              <a:t>و متوازن و رفع موانع </a:t>
            </a:r>
            <a:r>
              <a:rPr lang="fa-IR" dirty="0" smtClean="0">
                <a:cs typeface="B Nazanin" pitchFamily="2" charset="-78"/>
              </a:rPr>
              <a:t>بین</a:t>
            </a:r>
            <a:r>
              <a:rPr lang="en-US" dirty="0" smtClean="0">
                <a:cs typeface="B Nazanin" pitchFamily="2" charset="-78"/>
              </a:rPr>
              <a:t> </a:t>
            </a:r>
            <a:r>
              <a:rPr lang="fa-IR" dirty="0" smtClean="0">
                <a:cs typeface="B Nazanin" pitchFamily="2" charset="-78"/>
              </a:rPr>
              <a:t>المللی </a:t>
            </a:r>
            <a:r>
              <a:rPr lang="fa-IR" dirty="0">
                <a:cs typeface="B Nazanin" pitchFamily="2" charset="-78"/>
              </a:rPr>
              <a:t>اقدام خواهد نمود. </a:t>
            </a:r>
            <a:r>
              <a:rPr lang="fa-IR" dirty="0" smtClean="0">
                <a:cs typeface="B Nazanin" pitchFamily="2" charset="-78"/>
              </a:rPr>
              <a:t>حق شهروندان </a:t>
            </a:r>
            <a:r>
              <a:rPr lang="fa-IR" dirty="0">
                <a:cs typeface="B Nazanin" pitchFamily="2" charset="-78"/>
              </a:rPr>
              <a:t>است که از مزایا و منافع </a:t>
            </a:r>
            <a:r>
              <a:rPr lang="fa-IR" dirty="0" smtClean="0">
                <a:cs typeface="B Nazanin" pitchFamily="2" charset="-78"/>
              </a:rPr>
              <a:t>فنآوری</a:t>
            </a:r>
            <a:r>
              <a:rPr lang="en-US" dirty="0" smtClean="0">
                <a:cs typeface="B Nazanin" pitchFamily="2" charset="-78"/>
              </a:rPr>
              <a:t> </a:t>
            </a:r>
            <a:r>
              <a:rPr lang="fa-IR" dirty="0" smtClean="0">
                <a:cs typeface="B Nazanin" pitchFamily="2" charset="-78"/>
              </a:rPr>
              <a:t>های </a:t>
            </a:r>
            <a:r>
              <a:rPr lang="fa-IR" dirty="0">
                <a:cs typeface="B Nazanin" pitchFamily="2" charset="-78"/>
              </a:rPr>
              <a:t>نو در کلیه </a:t>
            </a:r>
            <a:r>
              <a:rPr lang="fa-IR" dirty="0" smtClean="0">
                <a:cs typeface="B Nazanin" pitchFamily="2" charset="-78"/>
              </a:rPr>
              <a:t>زمینه</a:t>
            </a:r>
            <a:r>
              <a:rPr lang="en-US" dirty="0" smtClean="0">
                <a:cs typeface="B Nazanin" pitchFamily="2" charset="-78"/>
              </a:rPr>
              <a:t> </a:t>
            </a:r>
            <a:r>
              <a:rPr lang="fa-IR" dirty="0" smtClean="0">
                <a:cs typeface="B Nazanin" pitchFamily="2" charset="-78"/>
              </a:rPr>
              <a:t>ها </a:t>
            </a:r>
            <a:r>
              <a:rPr lang="fa-IR" dirty="0">
                <a:cs typeface="B Nazanin" pitchFamily="2" charset="-78"/>
              </a:rPr>
              <a:t>از جمله بهداشتی، پزشکی، دارویی، </a:t>
            </a:r>
            <a:r>
              <a:rPr lang="fa-IR" dirty="0" smtClean="0">
                <a:cs typeface="B Nazanin" pitchFamily="2" charset="-78"/>
              </a:rPr>
              <a:t>غذایی، اقتصادی </a:t>
            </a:r>
            <a:r>
              <a:rPr lang="fa-IR" dirty="0">
                <a:cs typeface="B Nazanin" pitchFamily="2" charset="-78"/>
              </a:rPr>
              <a:t>و تجاری </a:t>
            </a:r>
            <a:r>
              <a:rPr lang="fa-IR" dirty="0" smtClean="0">
                <a:cs typeface="B Nazanin" pitchFamily="2" charset="-78"/>
              </a:rPr>
              <a:t>بهره</a:t>
            </a:r>
            <a:r>
              <a:rPr lang="en-US" dirty="0" smtClean="0">
                <a:cs typeface="B Nazanin" pitchFamily="2" charset="-78"/>
              </a:rPr>
              <a:t> </a:t>
            </a:r>
            <a:r>
              <a:rPr lang="fa-IR" dirty="0" smtClean="0">
                <a:cs typeface="B Nazanin" pitchFamily="2" charset="-78"/>
              </a:rPr>
              <a:t>مند </a:t>
            </a:r>
            <a:r>
              <a:rPr lang="fa-IR" dirty="0">
                <a:cs typeface="B Nazanin" pitchFamily="2" charset="-78"/>
              </a:rPr>
              <a:t>شوند.</a:t>
            </a:r>
          </a:p>
          <a:p>
            <a:pPr marL="0" indent="0" algn="just" rtl="1">
              <a:buNone/>
            </a:pPr>
            <a:r>
              <a:rPr lang="fa-IR" sz="2200" dirty="0" smtClean="0">
                <a:solidFill>
                  <a:srgbClr val="AC0000"/>
                </a:solidFill>
                <a:effectLst>
                  <a:outerShdw blurRad="38100" dist="38100" dir="2700000" algn="tl">
                    <a:srgbClr val="000000">
                      <a:alpha val="43137"/>
                    </a:srgbClr>
                  </a:outerShdw>
                </a:effectLst>
                <a:cs typeface="B Titr" pitchFamily="2" charset="-78"/>
              </a:rPr>
              <a:t>غ- </a:t>
            </a:r>
            <a:r>
              <a:rPr lang="fa-IR" sz="2200" dirty="0">
                <a:solidFill>
                  <a:srgbClr val="AC0000"/>
                </a:solidFill>
                <a:effectLst>
                  <a:outerShdw blurRad="38100" dist="38100" dir="2700000" algn="tl">
                    <a:srgbClr val="000000">
                      <a:alpha val="43137"/>
                    </a:srgbClr>
                  </a:outerShdw>
                </a:effectLst>
                <a:cs typeface="B Titr" pitchFamily="2" charset="-78"/>
              </a:rPr>
              <a:t>حق صلح، امنیت و اقتدار ملی </a:t>
            </a:r>
          </a:p>
          <a:p>
            <a:pPr algn="just" rtl="1"/>
            <a:r>
              <a:rPr lang="fa-IR" b="1" dirty="0">
                <a:cs typeface="B Nazanin" pitchFamily="2" charset="-78"/>
              </a:rPr>
              <a:t>ماده </a:t>
            </a:r>
            <a:r>
              <a:rPr lang="fa-IR" b="1" dirty="0" smtClean="0">
                <a:cs typeface="B Nazanin" pitchFamily="2" charset="-78"/>
              </a:rPr>
              <a:t>116-</a:t>
            </a:r>
            <a:r>
              <a:rPr lang="fa-IR" dirty="0" smtClean="0">
                <a:cs typeface="B Nazanin" pitchFamily="2" charset="-78"/>
              </a:rPr>
              <a:t> حق </a:t>
            </a:r>
            <a:r>
              <a:rPr lang="fa-IR" dirty="0">
                <a:cs typeface="B Nazanin" pitchFamily="2" charset="-78"/>
              </a:rPr>
              <a:t>شهروندان است که از سیاست خارجی شفاف و </a:t>
            </a:r>
            <a:r>
              <a:rPr lang="fa-IR" dirty="0" smtClean="0">
                <a:cs typeface="B Nazanin" pitchFamily="2" charset="-78"/>
              </a:rPr>
              <a:t>صلح</a:t>
            </a:r>
            <a:r>
              <a:rPr lang="en-US" dirty="0" smtClean="0">
                <a:cs typeface="B Nazanin" pitchFamily="2" charset="-78"/>
              </a:rPr>
              <a:t> </a:t>
            </a:r>
            <a:r>
              <a:rPr lang="fa-IR" dirty="0" smtClean="0">
                <a:cs typeface="B Nazanin" pitchFamily="2" charset="-78"/>
              </a:rPr>
              <a:t>طلبانه </a:t>
            </a:r>
            <a:r>
              <a:rPr lang="fa-IR" dirty="0">
                <a:cs typeface="B Nazanin" pitchFamily="2" charset="-78"/>
              </a:rPr>
              <a:t>در چارچوب منافع و امنیت ملی، </a:t>
            </a:r>
            <a:r>
              <a:rPr lang="fa-IR" dirty="0" smtClean="0">
                <a:cs typeface="B Nazanin" pitchFamily="2" charset="-78"/>
              </a:rPr>
              <a:t>برخوردار باشند</a:t>
            </a:r>
            <a:r>
              <a:rPr lang="fa-IR" dirty="0">
                <a:cs typeface="B Nazanin" pitchFamily="2" charset="-78"/>
              </a:rPr>
              <a:t>. دولت با رعایت اصول عزت، حکمت و مصلحت، برقراری، حفظ و ارتقای روابط و مناسبات پایدار با </a:t>
            </a:r>
            <a:r>
              <a:rPr lang="fa-IR" dirty="0" smtClean="0">
                <a:cs typeface="B Nazanin" pitchFamily="2" charset="-78"/>
              </a:rPr>
              <a:t>کشورها و سازمان</a:t>
            </a:r>
            <a:r>
              <a:rPr lang="en-US" dirty="0" smtClean="0">
                <a:cs typeface="B Nazanin" pitchFamily="2" charset="-78"/>
              </a:rPr>
              <a:t> </a:t>
            </a:r>
            <a:r>
              <a:rPr lang="fa-IR" dirty="0" smtClean="0">
                <a:cs typeface="B Nazanin" pitchFamily="2" charset="-78"/>
              </a:rPr>
              <a:t>های بین</a:t>
            </a:r>
            <a:r>
              <a:rPr lang="en-US" dirty="0" smtClean="0">
                <a:cs typeface="B Nazanin" pitchFamily="2" charset="-78"/>
              </a:rPr>
              <a:t> </a:t>
            </a:r>
            <a:r>
              <a:rPr lang="fa-IR" dirty="0" smtClean="0">
                <a:cs typeface="B Nazanin" pitchFamily="2" charset="-78"/>
              </a:rPr>
              <a:t>المللی </a:t>
            </a:r>
            <a:r>
              <a:rPr lang="fa-IR" dirty="0">
                <a:cs typeface="B Nazanin" pitchFamily="2" charset="-78"/>
              </a:rPr>
              <a:t>را دنبال </a:t>
            </a:r>
            <a:r>
              <a:rPr lang="fa-IR" dirty="0" smtClean="0">
                <a:cs typeface="B Nazanin" pitchFamily="2" charset="-78"/>
              </a:rPr>
              <a:t>می</a:t>
            </a:r>
            <a:r>
              <a:rPr lang="en-US" dirty="0" smtClean="0">
                <a:cs typeface="B Nazanin" pitchFamily="2" charset="-78"/>
              </a:rPr>
              <a:t> </a:t>
            </a:r>
            <a:r>
              <a:rPr lang="fa-IR" dirty="0" smtClean="0">
                <a:cs typeface="B Nazanin" pitchFamily="2" charset="-78"/>
              </a:rPr>
              <a:t>کند </a:t>
            </a:r>
            <a:r>
              <a:rPr lang="fa-IR" dirty="0">
                <a:cs typeface="B Nazanin" pitchFamily="2" charset="-78"/>
              </a:rPr>
              <a:t>و با استفاده از ابزارهای دیپلماتیک و </a:t>
            </a:r>
            <a:r>
              <a:rPr lang="fa-IR" dirty="0" smtClean="0">
                <a:cs typeface="B Nazanin" pitchFamily="2" charset="-78"/>
              </a:rPr>
              <a:t>روش</a:t>
            </a:r>
            <a:r>
              <a:rPr lang="en-US" dirty="0" smtClean="0">
                <a:cs typeface="B Nazanin" pitchFamily="2" charset="-78"/>
              </a:rPr>
              <a:t> </a:t>
            </a:r>
            <a:r>
              <a:rPr lang="fa-IR" dirty="0" smtClean="0">
                <a:cs typeface="B Nazanin" pitchFamily="2" charset="-78"/>
              </a:rPr>
              <a:t>های </a:t>
            </a:r>
            <a:r>
              <a:rPr lang="fa-IR" dirty="0">
                <a:cs typeface="B Nazanin" pitchFamily="2" charset="-78"/>
              </a:rPr>
              <a:t>خردمندانه برای ترویج </a:t>
            </a:r>
            <a:r>
              <a:rPr lang="fa-IR" dirty="0" smtClean="0">
                <a:cs typeface="B Nazanin" pitchFamily="2" charset="-78"/>
              </a:rPr>
              <a:t>و تقویت </a:t>
            </a:r>
            <a:r>
              <a:rPr lang="fa-IR" dirty="0">
                <a:cs typeface="B Nazanin" pitchFamily="2" charset="-78"/>
              </a:rPr>
              <a:t>گفتمان صلح، صیانت از حقوق بشر و کرامت </a:t>
            </a:r>
            <a:r>
              <a:rPr lang="fa-IR" dirty="0" smtClean="0">
                <a:cs typeface="B Nazanin" pitchFamily="2" charset="-78"/>
              </a:rPr>
              <a:t>انسان</a:t>
            </a:r>
            <a:r>
              <a:rPr lang="en-US" dirty="0" smtClean="0">
                <a:cs typeface="B Nazanin" pitchFamily="2" charset="-78"/>
              </a:rPr>
              <a:t> </a:t>
            </a:r>
            <a:r>
              <a:rPr lang="fa-IR" dirty="0" smtClean="0">
                <a:cs typeface="B Nazanin" pitchFamily="2" charset="-78"/>
              </a:rPr>
              <a:t>ها</a:t>
            </a:r>
            <a:r>
              <a:rPr lang="fa-IR" dirty="0">
                <a:cs typeface="B Nazanin" pitchFamily="2" charset="-78"/>
              </a:rPr>
              <a:t>، مبارزه با خشونت و </a:t>
            </a:r>
            <a:r>
              <a:rPr lang="fa-IR" dirty="0" smtClean="0">
                <a:cs typeface="B Nazanin" pitchFamily="2" charset="-78"/>
              </a:rPr>
              <a:t>افراطی</a:t>
            </a:r>
            <a:r>
              <a:rPr lang="en-US" dirty="0" smtClean="0">
                <a:cs typeface="B Nazanin" pitchFamily="2" charset="-78"/>
              </a:rPr>
              <a:t> </a:t>
            </a:r>
            <a:r>
              <a:rPr lang="fa-IR" dirty="0" smtClean="0">
                <a:cs typeface="B Nazanin" pitchFamily="2" charset="-78"/>
              </a:rPr>
              <a:t>گری </a:t>
            </a:r>
            <a:r>
              <a:rPr lang="fa-IR" dirty="0">
                <a:cs typeface="B Nazanin" pitchFamily="2" charset="-78"/>
              </a:rPr>
              <a:t>و دفاع از </a:t>
            </a:r>
            <a:r>
              <a:rPr lang="fa-IR" dirty="0" smtClean="0">
                <a:cs typeface="B Nazanin" pitchFamily="2" charset="-78"/>
              </a:rPr>
              <a:t>حقوق مظلومان </a:t>
            </a:r>
            <a:r>
              <a:rPr lang="fa-IR" dirty="0">
                <a:cs typeface="B Nazanin" pitchFamily="2" charset="-78"/>
              </a:rPr>
              <a:t>تلاش </a:t>
            </a:r>
            <a:r>
              <a:rPr lang="fa-IR" dirty="0" smtClean="0">
                <a:cs typeface="B Nazanin" pitchFamily="2" charset="-78"/>
              </a:rPr>
              <a:t>می</a:t>
            </a:r>
            <a:r>
              <a:rPr lang="en-US" dirty="0" smtClean="0">
                <a:cs typeface="B Nazanin" pitchFamily="2" charset="-78"/>
              </a:rPr>
              <a:t> </a:t>
            </a:r>
            <a:r>
              <a:rPr lang="fa-IR" dirty="0" smtClean="0">
                <a:cs typeface="B Nazanin" pitchFamily="2" charset="-78"/>
              </a:rPr>
              <a:t>کند</a:t>
            </a:r>
            <a:r>
              <a:rPr lang="fa-IR" dirty="0">
                <a:cs typeface="B Nazanin" pitchFamily="2" charset="-78"/>
              </a:rPr>
              <a:t>.</a:t>
            </a:r>
            <a:endParaRPr lang="en-US" dirty="0">
              <a:cs typeface="B Nazanin" pitchFamily="2" charset="-78"/>
            </a:endParaRPr>
          </a:p>
        </p:txBody>
      </p:sp>
      <p:sp>
        <p:nvSpPr>
          <p:cNvPr id="4" name="Footer Placeholder 3"/>
          <p:cNvSpPr>
            <a:spLocks noGrp="1"/>
          </p:cNvSpPr>
          <p:nvPr>
            <p:ph type="ftr" sz="quarter" idx="11"/>
          </p:nvPr>
        </p:nvSpPr>
        <p:spPr/>
        <p:txBody>
          <a:bodyPr/>
          <a:lstStyle/>
          <a:p>
            <a:r>
              <a:rPr lang="fa-IR" smtClean="0"/>
              <a:t>صیانت از حقوق شهروندی در نظام اداری</a:t>
            </a:r>
            <a:endParaRPr lang="en-US"/>
          </a:p>
        </p:txBody>
      </p:sp>
      <p:sp>
        <p:nvSpPr>
          <p:cNvPr id="5" name="Slide Number Placeholder 4"/>
          <p:cNvSpPr>
            <a:spLocks noGrp="1"/>
          </p:cNvSpPr>
          <p:nvPr>
            <p:ph type="sldNum" sz="quarter" idx="12"/>
          </p:nvPr>
        </p:nvSpPr>
        <p:spPr>
          <a:xfrm>
            <a:off x="7596336" y="6309320"/>
            <a:ext cx="762000" cy="365125"/>
          </a:xfrm>
        </p:spPr>
        <p:txBody>
          <a:bodyPr/>
          <a:lstStyle/>
          <a:p>
            <a:fld id="{36633FBD-E5C5-4706-B188-57FBEE228433}" type="slidenum">
              <a:rPr lang="en-US" smtClean="0"/>
              <a:pPr/>
              <a:t>38</a:t>
            </a:fld>
            <a:endParaRPr lang="en-US" dirty="0"/>
          </a:p>
        </p:txBody>
      </p:sp>
    </p:spTree>
    <p:extLst>
      <p:ext uri="{BB962C8B-B14F-4D97-AF65-F5344CB8AC3E}">
        <p14:creationId xmlns:p14="http://schemas.microsoft.com/office/powerpoint/2010/main" val="3372202531"/>
      </p:ext>
    </p:extLst>
  </p:cSld>
  <p:clrMapOvr>
    <a:masterClrMapping/>
  </p:clrMapOvr>
  <p:transition spd="slow">
    <p:pul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548680"/>
            <a:ext cx="7543800" cy="5544616"/>
          </a:xfrm>
        </p:spPr>
        <p:txBody>
          <a:bodyPr/>
          <a:lstStyle/>
          <a:p>
            <a:pPr algn="just" rtl="1"/>
            <a:r>
              <a:rPr lang="fa-IR" b="1" dirty="0">
                <a:cs typeface="B Nazanin" pitchFamily="2" charset="-78"/>
              </a:rPr>
              <a:t>ماده </a:t>
            </a:r>
            <a:r>
              <a:rPr lang="fa-IR" b="1" dirty="0" smtClean="0">
                <a:cs typeface="B Nazanin" pitchFamily="2" charset="-78"/>
              </a:rPr>
              <a:t>117-</a:t>
            </a:r>
            <a:r>
              <a:rPr lang="fa-IR" dirty="0" smtClean="0">
                <a:cs typeface="B Nazanin" pitchFamily="2" charset="-78"/>
              </a:rPr>
              <a:t> </a:t>
            </a:r>
            <a:r>
              <a:rPr lang="fa-IR" sz="2000" dirty="0">
                <a:cs typeface="B Titr" pitchFamily="2" charset="-78"/>
              </a:rPr>
              <a:t>دولت برای حمایت از حقوق ایرانیان خارج از کشور و بهبود وجهه </a:t>
            </a:r>
            <a:r>
              <a:rPr lang="fa-IR" sz="2000" dirty="0" smtClean="0">
                <a:cs typeface="B Titr" pitchFamily="2" charset="-78"/>
              </a:rPr>
              <a:t>بین المللی </a:t>
            </a:r>
            <a:r>
              <a:rPr lang="fa-IR" sz="2000" dirty="0">
                <a:cs typeface="B Titr" pitchFamily="2" charset="-78"/>
              </a:rPr>
              <a:t>ایران، </a:t>
            </a:r>
            <a:r>
              <a:rPr lang="fa-IR" sz="2000" dirty="0" smtClean="0">
                <a:cs typeface="B Titr" pitchFamily="2" charset="-78"/>
              </a:rPr>
              <a:t>برنامه ریزی </a:t>
            </a:r>
            <a:r>
              <a:rPr lang="fa-IR" sz="2000" dirty="0">
                <a:cs typeface="B Titr" pitchFamily="2" charset="-78"/>
              </a:rPr>
              <a:t>و </a:t>
            </a:r>
            <a:r>
              <a:rPr lang="fa-IR" sz="2000" dirty="0" smtClean="0">
                <a:cs typeface="B Titr" pitchFamily="2" charset="-78"/>
              </a:rPr>
              <a:t>اقدام خواهد </a:t>
            </a:r>
            <a:r>
              <a:rPr lang="fa-IR" sz="2000" dirty="0">
                <a:cs typeface="B Titr" pitchFamily="2" charset="-78"/>
              </a:rPr>
              <a:t>نمود.</a:t>
            </a:r>
          </a:p>
          <a:p>
            <a:pPr algn="just" rtl="1"/>
            <a:r>
              <a:rPr lang="fa-IR" b="1" dirty="0">
                <a:cs typeface="B Nazanin" pitchFamily="2" charset="-78"/>
              </a:rPr>
              <a:t>ماده </a:t>
            </a:r>
            <a:r>
              <a:rPr lang="fa-IR" b="1" dirty="0" smtClean="0">
                <a:cs typeface="B Nazanin" pitchFamily="2" charset="-78"/>
              </a:rPr>
              <a:t>118-</a:t>
            </a:r>
            <a:r>
              <a:rPr lang="fa-IR" dirty="0" smtClean="0">
                <a:cs typeface="B Nazanin" pitchFamily="2" charset="-78"/>
              </a:rPr>
              <a:t> </a:t>
            </a:r>
            <a:r>
              <a:rPr lang="fa-IR" sz="2000" dirty="0">
                <a:cs typeface="B Titr" pitchFamily="2" charset="-78"/>
              </a:rPr>
              <a:t>شهروندان حق دارند از امنیت، استقلال، وحدت، تمامیت ارضی و اقتدار ملی برخوردار باشند.</a:t>
            </a:r>
          </a:p>
          <a:p>
            <a:pPr algn="just" rtl="1"/>
            <a:r>
              <a:rPr lang="fa-IR" b="1" dirty="0">
                <a:cs typeface="B Nazanin" pitchFamily="2" charset="-78"/>
              </a:rPr>
              <a:t>ماده </a:t>
            </a:r>
            <a:r>
              <a:rPr lang="fa-IR" b="1" dirty="0" smtClean="0">
                <a:cs typeface="B Nazanin" pitchFamily="2" charset="-78"/>
              </a:rPr>
              <a:t>119-</a:t>
            </a:r>
            <a:r>
              <a:rPr lang="fa-IR" dirty="0" smtClean="0">
                <a:cs typeface="B Nazanin" pitchFamily="2" charset="-78"/>
              </a:rPr>
              <a:t> </a:t>
            </a:r>
            <a:r>
              <a:rPr lang="fa-IR" dirty="0">
                <a:cs typeface="B Nazanin" pitchFamily="2" charset="-78"/>
              </a:rPr>
              <a:t>دولت موظف است با </a:t>
            </a:r>
            <a:r>
              <a:rPr lang="fa-IR" dirty="0" smtClean="0">
                <a:cs typeface="B Nazanin" pitchFamily="2" charset="-78"/>
              </a:rPr>
              <a:t>برنامه ریزی های </a:t>
            </a:r>
            <a:r>
              <a:rPr lang="fa-IR" dirty="0">
                <a:cs typeface="B Nazanin" pitchFamily="2" charset="-78"/>
              </a:rPr>
              <a:t>لازم و تخصیص منابع کافی در جهت بازدارندگی راهبردی و </a:t>
            </a:r>
            <a:r>
              <a:rPr lang="fa-IR" dirty="0" smtClean="0">
                <a:cs typeface="B Nazanin" pitchFamily="2" charset="-78"/>
              </a:rPr>
              <a:t>ارتقای </a:t>
            </a:r>
            <a:r>
              <a:rPr lang="fa-IR" dirty="0">
                <a:cs typeface="B Nazanin" pitchFamily="2" charset="-78"/>
              </a:rPr>
              <a:t>توانمندی دفاعی کشور اقدامات لازم به ویژه تجهیز و تقویت نیروهای مسلح را به عمل آورد.</a:t>
            </a:r>
          </a:p>
          <a:p>
            <a:pPr algn="just" rtl="1"/>
            <a:r>
              <a:rPr lang="fa-IR" b="1" dirty="0">
                <a:cs typeface="B Nazanin" pitchFamily="2" charset="-78"/>
              </a:rPr>
              <a:t>ماده </a:t>
            </a:r>
            <a:r>
              <a:rPr lang="fa-IR" b="1" dirty="0" smtClean="0">
                <a:cs typeface="B Nazanin" pitchFamily="2" charset="-78"/>
              </a:rPr>
              <a:t>120-</a:t>
            </a:r>
            <a:r>
              <a:rPr lang="fa-IR" dirty="0" smtClean="0">
                <a:cs typeface="B Nazanin" pitchFamily="2" charset="-78"/>
              </a:rPr>
              <a:t> </a:t>
            </a:r>
            <a:r>
              <a:rPr lang="fa-IR" dirty="0">
                <a:cs typeface="B Nazanin" pitchFamily="2" charset="-78"/>
              </a:rPr>
              <a:t>شهروندان حق دارند از آموزش دفاعی لازم برخوردار باشند. دولت با </a:t>
            </a:r>
            <a:r>
              <a:rPr lang="fa-IR" dirty="0" smtClean="0">
                <a:cs typeface="B Nazanin" pitchFamily="2" charset="-78"/>
              </a:rPr>
              <a:t>برنامه ریزی </a:t>
            </a:r>
            <a:r>
              <a:rPr lang="fa-IR" dirty="0">
                <a:cs typeface="B Nazanin" pitchFamily="2" charset="-78"/>
              </a:rPr>
              <a:t>و تخصیص امکانات لازم </a:t>
            </a:r>
            <a:r>
              <a:rPr lang="fa-IR" dirty="0" smtClean="0">
                <a:cs typeface="B Nazanin" pitchFamily="2" charset="-78"/>
              </a:rPr>
              <a:t>نسبت </a:t>
            </a:r>
            <a:r>
              <a:rPr lang="fa-IR" dirty="0">
                <a:cs typeface="B Nazanin" pitchFamily="2" charset="-78"/>
              </a:rPr>
              <a:t>به تقویت بنیه دفاعی و بسیج عمومی اقدام </a:t>
            </a:r>
            <a:r>
              <a:rPr lang="fa-IR" dirty="0" smtClean="0">
                <a:cs typeface="B Nazanin" pitchFamily="2" charset="-78"/>
              </a:rPr>
              <a:t>می نماید</a:t>
            </a:r>
            <a:r>
              <a:rPr lang="fa-IR" dirty="0">
                <a:cs typeface="B Nazanin" pitchFamily="2" charset="-78"/>
              </a:rPr>
              <a:t>.</a:t>
            </a:r>
            <a:endParaRPr lang="en-US" dirty="0">
              <a:cs typeface="B Nazanin" pitchFamily="2" charset="-78"/>
            </a:endParaRPr>
          </a:p>
        </p:txBody>
      </p:sp>
      <p:sp>
        <p:nvSpPr>
          <p:cNvPr id="4" name="Footer Placeholder 3"/>
          <p:cNvSpPr>
            <a:spLocks noGrp="1"/>
          </p:cNvSpPr>
          <p:nvPr>
            <p:ph type="ftr" sz="quarter" idx="11"/>
          </p:nvPr>
        </p:nvSpPr>
        <p:spPr/>
        <p:txBody>
          <a:bodyPr/>
          <a:lstStyle/>
          <a:p>
            <a:r>
              <a:rPr lang="fa-IR" smtClean="0"/>
              <a:t>صیانت از حقوق شهروندی در نظام اداری</a:t>
            </a:r>
            <a:endParaRPr lang="en-US"/>
          </a:p>
        </p:txBody>
      </p:sp>
      <p:sp>
        <p:nvSpPr>
          <p:cNvPr id="5" name="Slide Number Placeholder 4"/>
          <p:cNvSpPr>
            <a:spLocks noGrp="1"/>
          </p:cNvSpPr>
          <p:nvPr>
            <p:ph type="sldNum" sz="quarter" idx="12"/>
          </p:nvPr>
        </p:nvSpPr>
        <p:spPr>
          <a:xfrm>
            <a:off x="7524328" y="6309320"/>
            <a:ext cx="762000" cy="365125"/>
          </a:xfrm>
        </p:spPr>
        <p:txBody>
          <a:bodyPr/>
          <a:lstStyle/>
          <a:p>
            <a:fld id="{36633FBD-E5C5-4706-B188-57FBEE228433}" type="slidenum">
              <a:rPr lang="en-US" smtClean="0">
                <a:solidFill>
                  <a:schemeClr val="tx1"/>
                </a:solidFill>
              </a:rPr>
              <a:pPr/>
              <a:t>39</a:t>
            </a:fld>
            <a:endParaRPr lang="en-US" dirty="0">
              <a:solidFill>
                <a:schemeClr val="tx1"/>
              </a:solidFill>
            </a:endParaRPr>
          </a:p>
        </p:txBody>
      </p:sp>
    </p:spTree>
    <p:extLst>
      <p:ext uri="{BB962C8B-B14F-4D97-AF65-F5344CB8AC3E}">
        <p14:creationId xmlns:p14="http://schemas.microsoft.com/office/powerpoint/2010/main" val="3616421597"/>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51920" y="685800"/>
            <a:ext cx="4453880" cy="5407496"/>
          </a:xfrm>
        </p:spPr>
        <p:txBody>
          <a:bodyPr>
            <a:normAutofit lnSpcReduction="10000"/>
          </a:bodyPr>
          <a:lstStyle/>
          <a:p>
            <a:pPr marL="0" indent="0" algn="just" rtl="1">
              <a:buNone/>
            </a:pPr>
            <a:r>
              <a:rPr lang="fa-IR" b="1" dirty="0">
                <a:cs typeface="B Nazanin" pitchFamily="2" charset="-78"/>
              </a:rPr>
              <a:t>«...و به مجلس و دولت و دست‌اندركاران توصيه مي‌نمايم كه قدر اين ملت را بدانيد و در خدمت‌گذاري به آنان خصوصا مستضعفان و محرومان و ستمديدگان كه نور چشمان ما و اولياي نعم همه هستند و جمهوري اسلامي ره آورد آنان و فداكاري آنان تحقق پيدا كرد و بقاي آن نيز مرهون خدمات آنان است فروگذار نكنيد وخود را از مردم و آنان را از خود بدانيد و حكومت‌هاي طاغوتي را كه چپاولگراني بي فرهنگ و زورگوياني  تهي مغز بودند و هستند را هميشه محكوم نماييد، البته با اعمال انساني كه شايسته يك حكومت اسلامي است</a:t>
            </a:r>
            <a:r>
              <a:rPr lang="fa-IR" b="1" dirty="0" smtClean="0">
                <a:cs typeface="B Nazanin" pitchFamily="2" charset="-78"/>
              </a:rPr>
              <a:t>»</a:t>
            </a:r>
          </a:p>
          <a:p>
            <a:pPr marL="0" indent="0" algn="r" rtl="1">
              <a:buNone/>
            </a:pPr>
            <a:r>
              <a:rPr lang="fa-IR" sz="1600" dirty="0">
                <a:cs typeface="B Nazanin" pitchFamily="2" charset="-78"/>
              </a:rPr>
              <a:t>صحيفه امام ، ج 21 ، ص </a:t>
            </a:r>
            <a:r>
              <a:rPr lang="fa-IR" sz="1600" dirty="0" smtClean="0">
                <a:cs typeface="B Nazanin" pitchFamily="2" charset="-78"/>
              </a:rPr>
              <a:t>0412</a:t>
            </a:r>
          </a:p>
          <a:p>
            <a:pPr marL="0" indent="0" algn="r" rtl="1">
              <a:buNone/>
            </a:pPr>
            <a:endParaRPr lang="en-US" sz="1600" dirty="0">
              <a:cs typeface="B Nazanin" pitchFamily="2" charset="-78"/>
            </a:endParaRPr>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539553" y="1052736"/>
            <a:ext cx="2880320" cy="330256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4" name="Footer Placeholder 3"/>
          <p:cNvSpPr>
            <a:spLocks noGrp="1"/>
          </p:cNvSpPr>
          <p:nvPr>
            <p:ph type="ftr" sz="quarter" idx="11"/>
          </p:nvPr>
        </p:nvSpPr>
        <p:spPr/>
        <p:txBody>
          <a:bodyPr/>
          <a:lstStyle/>
          <a:p>
            <a:r>
              <a:rPr lang="fa-IR" smtClean="0"/>
              <a:t>صیانت از حقوق شهروندی در نظام اداری</a:t>
            </a:r>
            <a:endParaRPr lang="en-US"/>
          </a:p>
        </p:txBody>
      </p:sp>
      <p:sp>
        <p:nvSpPr>
          <p:cNvPr id="5" name="Slide Number Placeholder 4"/>
          <p:cNvSpPr>
            <a:spLocks noGrp="1"/>
          </p:cNvSpPr>
          <p:nvPr>
            <p:ph type="sldNum" sz="quarter" idx="12"/>
          </p:nvPr>
        </p:nvSpPr>
        <p:spPr>
          <a:xfrm>
            <a:off x="7596336" y="6309320"/>
            <a:ext cx="762000" cy="365125"/>
          </a:xfrm>
        </p:spPr>
        <p:txBody>
          <a:bodyPr/>
          <a:lstStyle/>
          <a:p>
            <a:fld id="{36633FBD-E5C5-4706-B188-57FBEE228433}" type="slidenum">
              <a:rPr lang="en-US" smtClean="0"/>
              <a:pPr/>
              <a:t>4</a:t>
            </a:fld>
            <a:endParaRPr lang="en-US" dirty="0"/>
          </a:p>
        </p:txBody>
      </p:sp>
    </p:spTree>
    <p:extLst>
      <p:ext uri="{BB962C8B-B14F-4D97-AF65-F5344CB8AC3E}">
        <p14:creationId xmlns:p14="http://schemas.microsoft.com/office/powerpoint/2010/main" val="2448477874"/>
      </p:ext>
    </p:extLst>
  </p:cSld>
  <p:clrMapOvr>
    <a:masterClrMapping/>
  </p:clrMapOvr>
  <p:transition spd="slow">
    <p:pul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476672"/>
            <a:ext cx="7543800" cy="5616624"/>
          </a:xfrm>
        </p:spPr>
        <p:txBody>
          <a:bodyPr/>
          <a:lstStyle/>
          <a:p>
            <a:endParaRPr lang="en-US" dirty="0"/>
          </a:p>
        </p:txBody>
      </p:sp>
      <p:sp>
        <p:nvSpPr>
          <p:cNvPr id="4" name="Footer Placeholder 3"/>
          <p:cNvSpPr>
            <a:spLocks noGrp="1"/>
          </p:cNvSpPr>
          <p:nvPr>
            <p:ph type="ftr" sz="quarter" idx="11"/>
          </p:nvPr>
        </p:nvSpPr>
        <p:spPr/>
        <p:txBody>
          <a:bodyPr/>
          <a:lstStyle/>
          <a:p>
            <a:r>
              <a:rPr lang="fa-IR" smtClean="0"/>
              <a:t>صیانت از حقوق شهروندی در نظام اداری</a:t>
            </a:r>
            <a:endParaRPr lang="en-US"/>
          </a:p>
        </p:txBody>
      </p:sp>
      <p:sp>
        <p:nvSpPr>
          <p:cNvPr id="5" name="Slide Number Placeholder 4"/>
          <p:cNvSpPr>
            <a:spLocks noGrp="1"/>
          </p:cNvSpPr>
          <p:nvPr>
            <p:ph type="sldNum" sz="quarter" idx="12"/>
          </p:nvPr>
        </p:nvSpPr>
        <p:spPr>
          <a:xfrm>
            <a:off x="7668344" y="6309320"/>
            <a:ext cx="762000" cy="365125"/>
          </a:xfrm>
        </p:spPr>
        <p:txBody>
          <a:bodyPr/>
          <a:lstStyle/>
          <a:p>
            <a:fld id="{36633FBD-E5C5-4706-B188-57FBEE228433}" type="slidenum">
              <a:rPr lang="en-US" smtClean="0"/>
              <a:pPr/>
              <a:t>40</a:t>
            </a:fld>
            <a:endParaRPr lang="en-US"/>
          </a:p>
        </p:txBody>
      </p:sp>
      <p:sp>
        <p:nvSpPr>
          <p:cNvPr id="6" name="Snip Diagonal Corner Rectangle 5"/>
          <p:cNvSpPr/>
          <p:nvPr/>
        </p:nvSpPr>
        <p:spPr>
          <a:xfrm>
            <a:off x="1763688" y="1916832"/>
            <a:ext cx="5688632" cy="2808312"/>
          </a:xfrm>
          <a:prstGeom prst="snip2Diag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a-IR" sz="2800" dirty="0" smtClean="0">
                <a:cs typeface="B Titr" pitchFamily="2" charset="-78"/>
              </a:rPr>
              <a:t>حقوق شهروندی در نظام اداری</a:t>
            </a:r>
            <a:endParaRPr lang="en-US" sz="2800" dirty="0">
              <a:cs typeface="B Titr" pitchFamily="2" charset="-78"/>
            </a:endParaRPr>
          </a:p>
        </p:txBody>
      </p:sp>
    </p:spTree>
    <p:extLst>
      <p:ext uri="{BB962C8B-B14F-4D97-AF65-F5344CB8AC3E}">
        <p14:creationId xmlns:p14="http://schemas.microsoft.com/office/powerpoint/2010/main" val="3282979909"/>
      </p:ext>
    </p:extLst>
  </p:cSld>
  <p:clrMapOvr>
    <a:masterClrMapping/>
  </p:clrMapOvr>
  <p:transition spd="slow">
    <p:pull/>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476672"/>
            <a:ext cx="7543800" cy="5544616"/>
          </a:xfrm>
        </p:spPr>
        <p:txBody>
          <a:bodyPr>
            <a:normAutofit/>
          </a:bodyPr>
          <a:lstStyle/>
          <a:p>
            <a:pPr marL="0" indent="0" algn="ctr" rtl="1">
              <a:buNone/>
            </a:pPr>
            <a:r>
              <a:rPr lang="fa-IR" sz="2000" dirty="0" smtClean="0">
                <a:solidFill>
                  <a:srgbClr val="AC0000"/>
                </a:solidFill>
                <a:effectLst>
                  <a:outerShdw blurRad="38100" dist="38100" dir="2700000" algn="tl">
                    <a:srgbClr val="000000">
                      <a:alpha val="43137"/>
                    </a:srgbClr>
                  </a:outerShdw>
                </a:effectLst>
                <a:cs typeface="B Titr" pitchFamily="2" charset="-78"/>
              </a:rPr>
              <a:t>فصل اول: اصول و مبانی</a:t>
            </a:r>
          </a:p>
          <a:p>
            <a:pPr marL="0" indent="0" algn="ctr" rtl="1">
              <a:buNone/>
            </a:pPr>
            <a:endParaRPr lang="fa-IR" sz="2000" dirty="0" smtClean="0">
              <a:solidFill>
                <a:srgbClr val="AC0000"/>
              </a:solidFill>
              <a:effectLst>
                <a:outerShdw blurRad="38100" dist="38100" dir="2700000" algn="tl">
                  <a:srgbClr val="000000">
                    <a:alpha val="43137"/>
                  </a:srgbClr>
                </a:outerShdw>
              </a:effectLst>
              <a:cs typeface="B Titr" pitchFamily="2" charset="-78"/>
            </a:endParaRPr>
          </a:p>
          <a:p>
            <a:pPr marL="0" indent="0" algn="just" rtl="1">
              <a:buNone/>
            </a:pPr>
            <a:r>
              <a:rPr lang="fa-IR" sz="2000" dirty="0" smtClean="0">
                <a:solidFill>
                  <a:srgbClr val="AC0000"/>
                </a:solidFill>
                <a:cs typeface="B Titr" pitchFamily="2" charset="-78"/>
              </a:rPr>
              <a:t>ماده 1- </a:t>
            </a:r>
            <a:r>
              <a:rPr lang="fa-IR" sz="2000" u="sng" dirty="0" smtClean="0">
                <a:solidFill>
                  <a:srgbClr val="AC0000"/>
                </a:solidFill>
                <a:cs typeface="B Titr" pitchFamily="2" charset="-78"/>
              </a:rPr>
              <a:t>اصول و مبانی حقوق شهروندی در نظام اداری منبعث از منشور حقوق شهروندی عبارتند از: </a:t>
            </a:r>
          </a:p>
          <a:p>
            <a:pPr algn="just" rtl="1"/>
            <a:r>
              <a:rPr lang="fa-IR" b="1" dirty="0" smtClean="0">
                <a:cs typeface="B Nazanin" pitchFamily="2" charset="-78"/>
              </a:rPr>
              <a:t>1-</a:t>
            </a:r>
            <a:r>
              <a:rPr lang="fa-IR" dirty="0" smtClean="0">
                <a:cs typeface="B Nazanin" pitchFamily="2" charset="-78"/>
              </a:rPr>
              <a:t> اداره شایسته امور کشور </a:t>
            </a:r>
            <a:r>
              <a:rPr lang="fa-IR" sz="2000" dirty="0" smtClean="0">
                <a:cs typeface="B Titr" pitchFamily="2" charset="-78"/>
              </a:rPr>
              <a:t>بر پایه ی قانون مداری، کارآمدی، پاسخگویی، شفافیت، عدالت </a:t>
            </a:r>
            <a:r>
              <a:rPr lang="fa-IR" dirty="0" smtClean="0">
                <a:cs typeface="B Nazanin" pitchFamily="2" charset="-78"/>
              </a:rPr>
              <a:t>و انصاف توسط همه مسئولین و کارکنان دستگاه های اجرایی الزامی است.</a:t>
            </a:r>
          </a:p>
          <a:p>
            <a:pPr algn="just" rtl="1"/>
            <a:r>
              <a:rPr lang="fa-IR" b="1" dirty="0" smtClean="0">
                <a:cs typeface="B Nazanin" pitchFamily="2" charset="-78"/>
              </a:rPr>
              <a:t>2-</a:t>
            </a:r>
            <a:r>
              <a:rPr lang="fa-IR" dirty="0" smtClean="0">
                <a:cs typeface="B Nazanin" pitchFamily="2" charset="-78"/>
              </a:rPr>
              <a:t> رعایت قانون و انجام امور اداری مردم مبتنی </a:t>
            </a:r>
            <a:r>
              <a:rPr lang="fa-IR" sz="2000" dirty="0" smtClean="0">
                <a:cs typeface="B Titr" pitchFamily="2" charset="-78"/>
              </a:rPr>
              <a:t>بر اصل بی طرفی و پرهیز از هرگونه پیش داوری، منفعت جویی یا غرض ورزی شخصی بدون در نظر گرفتن گرایش های سیاسی، قومی و رابطه خویشاوندی، توسط همه مسئولین و کارکنان دستگاههای اجرایی الزامی است.</a:t>
            </a:r>
            <a:endParaRPr lang="fa-IR" dirty="0" smtClean="0">
              <a:cs typeface="B Titr" pitchFamily="2" charset="-78"/>
            </a:endParaRPr>
          </a:p>
          <a:p>
            <a:pPr algn="just" rtl="1"/>
            <a:r>
              <a:rPr lang="fa-IR" b="1" dirty="0" smtClean="0">
                <a:cs typeface="B Nazanin" pitchFamily="2" charset="-78"/>
              </a:rPr>
              <a:t>3-</a:t>
            </a:r>
            <a:r>
              <a:rPr lang="fa-IR" dirty="0" smtClean="0">
                <a:cs typeface="B Nazanin" pitchFamily="2" charset="-78"/>
              </a:rPr>
              <a:t> امکان دسترسی سهل و بدم تبعیض شهروندان به مراجع </a:t>
            </a:r>
            <a:r>
              <a:rPr lang="fa-IR" sz="2000" dirty="0" smtClean="0">
                <a:cs typeface="B Titr" pitchFamily="2" charset="-78"/>
              </a:rPr>
              <a:t>صالح و بی طرف قضایی، اداری و نظارتی،</a:t>
            </a:r>
            <a:r>
              <a:rPr lang="fa-IR" dirty="0" smtClean="0">
                <a:cs typeface="B Nazanin" pitchFamily="2" charset="-78"/>
              </a:rPr>
              <a:t> به منظور دادخواهی آزادانه برای شهروندانی که تصمیمات نهادهای اداری و یا کارکنان را خلاف قوانین و مقررات بدانند.</a:t>
            </a:r>
            <a:endParaRPr lang="en-US" dirty="0">
              <a:cs typeface="B Nazanin" pitchFamily="2" charset="-78"/>
            </a:endParaRPr>
          </a:p>
        </p:txBody>
      </p:sp>
      <p:sp>
        <p:nvSpPr>
          <p:cNvPr id="4" name="Footer Placeholder 3"/>
          <p:cNvSpPr>
            <a:spLocks noGrp="1"/>
          </p:cNvSpPr>
          <p:nvPr>
            <p:ph type="ftr" sz="quarter" idx="11"/>
          </p:nvPr>
        </p:nvSpPr>
        <p:spPr/>
        <p:txBody>
          <a:bodyPr/>
          <a:lstStyle/>
          <a:p>
            <a:r>
              <a:rPr lang="fa-IR" smtClean="0"/>
              <a:t>صیانت از حقوق شهروندی در نظام اداری</a:t>
            </a:r>
            <a:endParaRPr lang="en-US"/>
          </a:p>
        </p:txBody>
      </p:sp>
      <p:sp>
        <p:nvSpPr>
          <p:cNvPr id="5" name="Slide Number Placeholder 4"/>
          <p:cNvSpPr>
            <a:spLocks noGrp="1"/>
          </p:cNvSpPr>
          <p:nvPr>
            <p:ph type="sldNum" sz="quarter" idx="12"/>
          </p:nvPr>
        </p:nvSpPr>
        <p:spPr>
          <a:xfrm>
            <a:off x="7524328" y="6309320"/>
            <a:ext cx="762000" cy="365125"/>
          </a:xfrm>
        </p:spPr>
        <p:txBody>
          <a:bodyPr/>
          <a:lstStyle/>
          <a:p>
            <a:fld id="{36633FBD-E5C5-4706-B188-57FBEE228433}" type="slidenum">
              <a:rPr lang="en-US" smtClean="0"/>
              <a:pPr/>
              <a:t>41</a:t>
            </a:fld>
            <a:endParaRPr lang="en-US" dirty="0"/>
          </a:p>
        </p:txBody>
      </p:sp>
    </p:spTree>
    <p:extLst>
      <p:ext uri="{BB962C8B-B14F-4D97-AF65-F5344CB8AC3E}">
        <p14:creationId xmlns:p14="http://schemas.microsoft.com/office/powerpoint/2010/main" val="1345555934"/>
      </p:ext>
    </p:extLst>
  </p:cSld>
  <p:clrMapOvr>
    <a:masterClrMapping/>
  </p:clrMapOvr>
  <p:transition spd="slow">
    <p:pull/>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476672"/>
            <a:ext cx="7543800" cy="5616624"/>
          </a:xfrm>
        </p:spPr>
        <p:txBody>
          <a:bodyPr/>
          <a:lstStyle/>
          <a:p>
            <a:pPr algn="just" rtl="1"/>
            <a:r>
              <a:rPr lang="fa-IR" b="1" dirty="0" smtClean="0">
                <a:cs typeface="B Nazanin" pitchFamily="2" charset="-78"/>
              </a:rPr>
              <a:t>4-</a:t>
            </a:r>
            <a:r>
              <a:rPr lang="fa-IR" dirty="0" smtClean="0">
                <a:cs typeface="B Nazanin" pitchFamily="2" charset="-78"/>
              </a:rPr>
              <a:t> </a:t>
            </a:r>
            <a:r>
              <a:rPr lang="fa-IR" sz="2000" dirty="0" smtClean="0">
                <a:cs typeface="B Titr" pitchFamily="2" charset="-78"/>
              </a:rPr>
              <a:t>الزام به اطلاع رسانی تصمیمات و اقدامات اداری همه مسئولین و کارکنان دستگاه های اجرایی، که به نوعی حقوق و منافع مشروع شهروندان را تحت تاثیر قرار می دهند.</a:t>
            </a:r>
          </a:p>
          <a:p>
            <a:pPr algn="just" rtl="1"/>
            <a:r>
              <a:rPr lang="fa-IR" b="1" dirty="0" smtClean="0">
                <a:cs typeface="B Nazanin" pitchFamily="2" charset="-78"/>
              </a:rPr>
              <a:t>5-</a:t>
            </a:r>
            <a:r>
              <a:rPr lang="fa-IR" dirty="0" smtClean="0">
                <a:cs typeface="B Nazanin" pitchFamily="2" charset="-78"/>
              </a:rPr>
              <a:t> امکان دسترسی مستمر شهروندان به مدیران و کارکنان دستگاه های اجرایی برای پاسخگویی و ارائه راهنمایی های لازم در چارچوب وظایف محوله.</a:t>
            </a:r>
          </a:p>
          <a:p>
            <a:pPr algn="just" rtl="1"/>
            <a:r>
              <a:rPr lang="fa-IR" b="1" dirty="0" smtClean="0">
                <a:cs typeface="B Nazanin" pitchFamily="2" charset="-78"/>
              </a:rPr>
              <a:t>6-</a:t>
            </a:r>
            <a:r>
              <a:rPr lang="fa-IR" dirty="0" smtClean="0">
                <a:cs typeface="B Nazanin" pitchFamily="2" charset="-78"/>
              </a:rPr>
              <a:t> الزام به ارائه و انتشار مستمر اطلاعات غیر طبقه بندی شده مورد نیاز شهروندان توسط دستگاه های اجرایی.</a:t>
            </a:r>
          </a:p>
          <a:p>
            <a:pPr algn="just" rtl="1"/>
            <a:r>
              <a:rPr lang="fa-IR" b="1" dirty="0" smtClean="0">
                <a:cs typeface="B Nazanin" pitchFamily="2" charset="-78"/>
              </a:rPr>
              <a:t>7-</a:t>
            </a:r>
            <a:r>
              <a:rPr lang="fa-IR" dirty="0" smtClean="0">
                <a:cs typeface="B Nazanin" pitchFamily="2" charset="-78"/>
              </a:rPr>
              <a:t> امکان دسترسی شهروندان به اطلاعات شخصی خود که توسط اشخاص و موسسات ارائه دهنده خدمات عمومی جمع آوری و نگهداری می شود و اجتناب از ارائه اطلاعات خصوصی شهروندان به دیگران، بدون وجود قانون الزام آور با رضایت خود فرد.</a:t>
            </a:r>
          </a:p>
          <a:p>
            <a:pPr algn="just" rtl="1"/>
            <a:r>
              <a:rPr lang="fa-IR" b="1" dirty="0" smtClean="0">
                <a:cs typeface="B Nazanin" pitchFamily="2" charset="-78"/>
              </a:rPr>
              <a:t>8-</a:t>
            </a:r>
            <a:r>
              <a:rPr lang="fa-IR" dirty="0" smtClean="0">
                <a:cs typeface="B Nazanin" pitchFamily="2" charset="-78"/>
              </a:rPr>
              <a:t> امکان بهره گیری غیر تبعیض آمیز شهروندان از مزایای دولت الکترونیک و خدمات الکترونیکی، فرصت های آموزشی و توانمندسازی کاربران در نظام اداری.</a:t>
            </a:r>
            <a:endParaRPr lang="en-US" dirty="0">
              <a:cs typeface="B Nazanin" pitchFamily="2" charset="-78"/>
            </a:endParaRPr>
          </a:p>
        </p:txBody>
      </p:sp>
      <p:sp>
        <p:nvSpPr>
          <p:cNvPr id="4" name="Footer Placeholder 3"/>
          <p:cNvSpPr>
            <a:spLocks noGrp="1"/>
          </p:cNvSpPr>
          <p:nvPr>
            <p:ph type="ftr" sz="quarter" idx="11"/>
          </p:nvPr>
        </p:nvSpPr>
        <p:spPr/>
        <p:txBody>
          <a:bodyPr/>
          <a:lstStyle/>
          <a:p>
            <a:r>
              <a:rPr lang="fa-IR" smtClean="0"/>
              <a:t>صیانت از حقوق شهروندی در نظام اداری</a:t>
            </a:r>
            <a:endParaRPr lang="en-US"/>
          </a:p>
        </p:txBody>
      </p:sp>
      <p:sp>
        <p:nvSpPr>
          <p:cNvPr id="5" name="Slide Number Placeholder 4"/>
          <p:cNvSpPr>
            <a:spLocks noGrp="1"/>
          </p:cNvSpPr>
          <p:nvPr>
            <p:ph type="sldNum" sz="quarter" idx="12"/>
          </p:nvPr>
        </p:nvSpPr>
        <p:spPr>
          <a:xfrm>
            <a:off x="7596336" y="6309320"/>
            <a:ext cx="762000" cy="365125"/>
          </a:xfrm>
        </p:spPr>
        <p:txBody>
          <a:bodyPr/>
          <a:lstStyle/>
          <a:p>
            <a:fld id="{36633FBD-E5C5-4706-B188-57FBEE228433}" type="slidenum">
              <a:rPr lang="en-US" smtClean="0"/>
              <a:pPr/>
              <a:t>42</a:t>
            </a:fld>
            <a:endParaRPr lang="en-US" dirty="0"/>
          </a:p>
        </p:txBody>
      </p:sp>
    </p:spTree>
    <p:extLst>
      <p:ext uri="{BB962C8B-B14F-4D97-AF65-F5344CB8AC3E}">
        <p14:creationId xmlns:p14="http://schemas.microsoft.com/office/powerpoint/2010/main" val="4244072813"/>
      </p:ext>
    </p:extLst>
  </p:cSld>
  <p:clrMapOvr>
    <a:masterClrMapping/>
  </p:clrMapOvr>
  <p:transition spd="slow">
    <p:pull/>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476672"/>
            <a:ext cx="7543800" cy="5616624"/>
          </a:xfrm>
        </p:spPr>
        <p:txBody>
          <a:bodyPr>
            <a:normAutofit lnSpcReduction="10000"/>
          </a:bodyPr>
          <a:lstStyle/>
          <a:p>
            <a:pPr marL="0" indent="0" algn="just" rtl="1">
              <a:buNone/>
            </a:pPr>
            <a:r>
              <a:rPr lang="fa-IR" dirty="0" smtClean="0">
                <a:cs typeface="B Nazanin" pitchFamily="2" charset="-78"/>
              </a:rPr>
              <a:t>9- فراهم کردن زمینه قانونی بهره گیری شهروندان از فرصت های شغلی مناسب و حقوق و مزایای برابر زنان و مردان در قبال کار یکسان و اجتناب از رویکردهای سلیقه ای، جانحی، تبعیض آمیز و روش های ناقض حریم خصوصی در فرآیند جذب و گزینش.</a:t>
            </a:r>
          </a:p>
          <a:p>
            <a:pPr marL="0" indent="0" algn="ctr" rtl="1">
              <a:buNone/>
            </a:pPr>
            <a:r>
              <a:rPr lang="fa-IR" sz="2000" dirty="0" smtClean="0">
                <a:solidFill>
                  <a:srgbClr val="AC0000"/>
                </a:solidFill>
                <a:effectLst>
                  <a:outerShdw blurRad="38100" dist="38100" dir="2700000" algn="tl">
                    <a:srgbClr val="000000">
                      <a:alpha val="43137"/>
                    </a:srgbClr>
                  </a:outerShdw>
                </a:effectLst>
                <a:cs typeface="B Titr" pitchFamily="2" charset="-78"/>
              </a:rPr>
              <a:t>فصل دوم: مصادیق حقوق شهروندی در نظام اداری</a:t>
            </a:r>
          </a:p>
          <a:p>
            <a:pPr marL="0" indent="0" algn="just" rtl="1">
              <a:buNone/>
            </a:pPr>
            <a:r>
              <a:rPr lang="fa-IR" sz="2000" b="1" dirty="0" smtClean="0">
                <a:solidFill>
                  <a:srgbClr val="AC0000"/>
                </a:solidFill>
                <a:cs typeface="B Titr" pitchFamily="2" charset="-78"/>
              </a:rPr>
              <a:t>ماده 2-</a:t>
            </a:r>
            <a:r>
              <a:rPr lang="fa-IR" sz="2000" dirty="0" smtClean="0">
                <a:solidFill>
                  <a:srgbClr val="AC0000"/>
                </a:solidFill>
                <a:cs typeface="B Titr" pitchFamily="2" charset="-78"/>
              </a:rPr>
              <a:t> </a:t>
            </a:r>
            <a:r>
              <a:rPr lang="fa-IR" sz="2000" b="1" u="sng" dirty="0" smtClean="0">
                <a:solidFill>
                  <a:srgbClr val="AC0000"/>
                </a:solidFill>
                <a:cs typeface="B Titr" pitchFamily="2" charset="-78"/>
              </a:rPr>
              <a:t>مصادیق حقوق شهروندی در نظام اداری عبارتند از:</a:t>
            </a:r>
          </a:p>
          <a:p>
            <a:pPr marL="0" indent="0" algn="just" rtl="1">
              <a:buNone/>
            </a:pPr>
            <a:r>
              <a:rPr lang="fa-IR" b="1" dirty="0" smtClean="0">
                <a:solidFill>
                  <a:schemeClr val="tx1"/>
                </a:solidFill>
                <a:cs typeface="B Nazanin" pitchFamily="2" charset="-78"/>
              </a:rPr>
              <a:t>1-</a:t>
            </a:r>
            <a:r>
              <a:rPr lang="fa-IR" dirty="0" smtClean="0">
                <a:solidFill>
                  <a:schemeClr val="tx1"/>
                </a:solidFill>
                <a:cs typeface="B Nazanin" pitchFamily="2" charset="-78"/>
              </a:rPr>
              <a:t> حق برخورداری از </a:t>
            </a:r>
            <a:r>
              <a:rPr lang="fa-IR" sz="2000" dirty="0" smtClean="0">
                <a:solidFill>
                  <a:schemeClr val="tx1"/>
                </a:solidFill>
                <a:cs typeface="B Titr" pitchFamily="2" charset="-78"/>
              </a:rPr>
              <a:t>کرامت انسانی و رفتار محترمانه و اسلامی.</a:t>
            </a:r>
          </a:p>
          <a:p>
            <a:pPr marL="0" indent="0" algn="just" rtl="1">
              <a:buNone/>
            </a:pPr>
            <a:r>
              <a:rPr lang="fa-IR" b="1" dirty="0" smtClean="0">
                <a:solidFill>
                  <a:schemeClr val="tx1"/>
                </a:solidFill>
                <a:cs typeface="B Nazanin" pitchFamily="2" charset="-78"/>
              </a:rPr>
              <a:t>2- </a:t>
            </a:r>
            <a:r>
              <a:rPr lang="fa-IR" dirty="0" smtClean="0">
                <a:solidFill>
                  <a:schemeClr val="tx1"/>
                </a:solidFill>
                <a:cs typeface="B Nazanin" pitchFamily="2" charset="-78"/>
              </a:rPr>
              <a:t>حق برخورداری از </a:t>
            </a:r>
            <a:r>
              <a:rPr lang="fa-IR" sz="2000" dirty="0" smtClean="0">
                <a:solidFill>
                  <a:schemeClr val="tx1"/>
                </a:solidFill>
                <a:cs typeface="B Titr" pitchFamily="2" charset="-78"/>
              </a:rPr>
              <a:t>اعمال بی طرفانه قوانین و مقررات.</a:t>
            </a:r>
          </a:p>
          <a:p>
            <a:pPr marL="0" indent="0" algn="just" rtl="1">
              <a:buNone/>
            </a:pPr>
            <a:r>
              <a:rPr lang="fa-IR" b="1" dirty="0" smtClean="0">
                <a:solidFill>
                  <a:schemeClr val="tx1"/>
                </a:solidFill>
                <a:cs typeface="B Nazanin" pitchFamily="2" charset="-78"/>
              </a:rPr>
              <a:t>3-</a:t>
            </a:r>
            <a:r>
              <a:rPr lang="fa-IR" dirty="0" smtClean="0">
                <a:solidFill>
                  <a:schemeClr val="tx1"/>
                </a:solidFill>
                <a:cs typeface="B Nazanin" pitchFamily="2" charset="-78"/>
              </a:rPr>
              <a:t> حق </a:t>
            </a:r>
            <a:r>
              <a:rPr lang="fa-IR" sz="2000" dirty="0" smtClean="0">
                <a:solidFill>
                  <a:schemeClr val="tx1"/>
                </a:solidFill>
                <a:cs typeface="B Titr" pitchFamily="2" charset="-78"/>
              </a:rPr>
              <a:t>مصون بودن از تبعیض در نظام ها، فرآیندها و تصمیمات اداری</a:t>
            </a:r>
            <a:r>
              <a:rPr lang="fa-IR" dirty="0" smtClean="0">
                <a:solidFill>
                  <a:schemeClr val="tx1"/>
                </a:solidFill>
                <a:cs typeface="B Nazanin" pitchFamily="2" charset="-78"/>
              </a:rPr>
              <a:t>.</a:t>
            </a:r>
          </a:p>
          <a:p>
            <a:pPr marL="0" indent="0" algn="just" rtl="1">
              <a:buNone/>
            </a:pPr>
            <a:r>
              <a:rPr lang="fa-IR" b="1" dirty="0" smtClean="0">
                <a:solidFill>
                  <a:schemeClr val="tx1"/>
                </a:solidFill>
                <a:cs typeface="B Nazanin" pitchFamily="2" charset="-78"/>
              </a:rPr>
              <a:t>4-</a:t>
            </a:r>
            <a:r>
              <a:rPr lang="fa-IR" dirty="0" smtClean="0">
                <a:solidFill>
                  <a:schemeClr val="tx1"/>
                </a:solidFill>
                <a:cs typeface="B Nazanin" pitchFamily="2" charset="-78"/>
              </a:rPr>
              <a:t> حق </a:t>
            </a:r>
            <a:r>
              <a:rPr lang="fa-IR" sz="2000" dirty="0" smtClean="0">
                <a:solidFill>
                  <a:schemeClr val="tx1"/>
                </a:solidFill>
                <a:cs typeface="B Titr" pitchFamily="2" charset="-78"/>
              </a:rPr>
              <a:t>دسترسی آسان و سریع به خدمات اداری.</a:t>
            </a:r>
          </a:p>
          <a:p>
            <a:pPr marL="0" indent="0" algn="just" rtl="1">
              <a:buNone/>
            </a:pPr>
            <a:r>
              <a:rPr lang="fa-IR" b="1" dirty="0" smtClean="0">
                <a:solidFill>
                  <a:schemeClr val="tx1"/>
                </a:solidFill>
                <a:cs typeface="B Nazanin" pitchFamily="2" charset="-78"/>
              </a:rPr>
              <a:t>5-</a:t>
            </a:r>
            <a:r>
              <a:rPr lang="fa-IR" dirty="0" smtClean="0">
                <a:solidFill>
                  <a:schemeClr val="tx1"/>
                </a:solidFill>
                <a:cs typeface="B Nazanin" pitchFamily="2" charset="-78"/>
              </a:rPr>
              <a:t> حق </a:t>
            </a:r>
            <a:r>
              <a:rPr lang="fa-IR" sz="2000" dirty="0" smtClean="0">
                <a:solidFill>
                  <a:schemeClr val="tx1"/>
                </a:solidFill>
                <a:cs typeface="B Titr" pitchFamily="2" charset="-78"/>
              </a:rPr>
              <a:t>حفظ و رعایت حریم خصوصی همه افراد.</a:t>
            </a:r>
          </a:p>
          <a:p>
            <a:pPr marL="0" indent="0" algn="just" rtl="1">
              <a:buNone/>
            </a:pPr>
            <a:r>
              <a:rPr lang="fa-IR" b="1" dirty="0" smtClean="0">
                <a:solidFill>
                  <a:schemeClr val="tx1"/>
                </a:solidFill>
                <a:cs typeface="B Nazanin" pitchFamily="2" charset="-78"/>
              </a:rPr>
              <a:t>6-</a:t>
            </a:r>
            <a:r>
              <a:rPr lang="fa-IR" dirty="0" smtClean="0">
                <a:solidFill>
                  <a:schemeClr val="tx1"/>
                </a:solidFill>
                <a:cs typeface="B Nazanin" pitchFamily="2" charset="-78"/>
              </a:rPr>
              <a:t> حق آگاهی به موقع از تصمیمات و فرآیندهای اداری و دسترسی به اطلاعات مورد نیاز.</a:t>
            </a:r>
          </a:p>
          <a:p>
            <a:pPr marL="0" indent="0" algn="just" rtl="1">
              <a:buNone/>
            </a:pPr>
            <a:r>
              <a:rPr lang="fa-IR" b="1" dirty="0" smtClean="0">
                <a:solidFill>
                  <a:schemeClr val="tx1"/>
                </a:solidFill>
                <a:cs typeface="B Nazanin" pitchFamily="2" charset="-78"/>
              </a:rPr>
              <a:t>7- </a:t>
            </a:r>
            <a:r>
              <a:rPr lang="fa-IR" dirty="0" smtClean="0">
                <a:solidFill>
                  <a:schemeClr val="tx1"/>
                </a:solidFill>
                <a:cs typeface="B Nazanin" pitchFamily="2" charset="-78"/>
              </a:rPr>
              <a:t>حق اظهار نظر آزاد و ارائه پشنهاد در مورد تصمیمات و فرآیندهای اداری.</a:t>
            </a:r>
          </a:p>
          <a:p>
            <a:pPr marL="0" indent="0" algn="just" rtl="1">
              <a:buNone/>
            </a:pPr>
            <a:endParaRPr lang="en-US" dirty="0">
              <a:solidFill>
                <a:srgbClr val="AC0000"/>
              </a:solidFill>
              <a:cs typeface="B Nazanin" pitchFamily="2" charset="-78"/>
            </a:endParaRPr>
          </a:p>
        </p:txBody>
      </p:sp>
      <p:sp>
        <p:nvSpPr>
          <p:cNvPr id="4" name="Footer Placeholder 3"/>
          <p:cNvSpPr>
            <a:spLocks noGrp="1"/>
          </p:cNvSpPr>
          <p:nvPr>
            <p:ph type="ftr" sz="quarter" idx="11"/>
          </p:nvPr>
        </p:nvSpPr>
        <p:spPr/>
        <p:txBody>
          <a:bodyPr/>
          <a:lstStyle/>
          <a:p>
            <a:r>
              <a:rPr lang="fa-IR" smtClean="0"/>
              <a:t>صیانت از حقوق شهروندی در نظام اداری</a:t>
            </a:r>
            <a:endParaRPr lang="en-US"/>
          </a:p>
        </p:txBody>
      </p:sp>
      <p:sp>
        <p:nvSpPr>
          <p:cNvPr id="5" name="Slide Number Placeholder 4"/>
          <p:cNvSpPr>
            <a:spLocks noGrp="1"/>
          </p:cNvSpPr>
          <p:nvPr>
            <p:ph type="sldNum" sz="quarter" idx="12"/>
          </p:nvPr>
        </p:nvSpPr>
        <p:spPr>
          <a:xfrm>
            <a:off x="7596336" y="6309320"/>
            <a:ext cx="762000" cy="365125"/>
          </a:xfrm>
        </p:spPr>
        <p:txBody>
          <a:bodyPr/>
          <a:lstStyle/>
          <a:p>
            <a:fld id="{36633FBD-E5C5-4706-B188-57FBEE228433}" type="slidenum">
              <a:rPr lang="en-US" smtClean="0"/>
              <a:pPr/>
              <a:t>43</a:t>
            </a:fld>
            <a:endParaRPr lang="en-US" dirty="0"/>
          </a:p>
        </p:txBody>
      </p:sp>
    </p:spTree>
    <p:extLst>
      <p:ext uri="{BB962C8B-B14F-4D97-AF65-F5344CB8AC3E}">
        <p14:creationId xmlns:p14="http://schemas.microsoft.com/office/powerpoint/2010/main" val="1623219605"/>
      </p:ext>
    </p:extLst>
  </p:cSld>
  <p:clrMapOvr>
    <a:masterClrMapping/>
  </p:clrMapOvr>
  <p:transition spd="slow">
    <p:pull/>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548680"/>
            <a:ext cx="7543800" cy="5472608"/>
          </a:xfrm>
        </p:spPr>
        <p:txBody>
          <a:bodyPr/>
          <a:lstStyle/>
          <a:p>
            <a:pPr algn="just" rtl="1"/>
            <a:r>
              <a:rPr lang="fa-IR" b="1" dirty="0" smtClean="0">
                <a:cs typeface="B Nazanin" pitchFamily="2" charset="-78"/>
              </a:rPr>
              <a:t>8-</a:t>
            </a:r>
            <a:r>
              <a:rPr lang="fa-IR" dirty="0" smtClean="0">
                <a:cs typeface="B Nazanin" pitchFamily="2" charset="-78"/>
              </a:rPr>
              <a:t> حق </a:t>
            </a:r>
            <a:r>
              <a:rPr lang="fa-IR" sz="2000" dirty="0" smtClean="0">
                <a:cs typeface="B Titr" pitchFamily="2" charset="-78"/>
              </a:rPr>
              <a:t>مصون بودن از شروط اجحاف آمیز در توافق ها، معاملات و قراردادهای اداری.</a:t>
            </a:r>
            <a:endParaRPr lang="fa-IR" dirty="0" smtClean="0">
              <a:cs typeface="B Titr" pitchFamily="2" charset="-78"/>
            </a:endParaRPr>
          </a:p>
          <a:p>
            <a:pPr algn="just" rtl="1"/>
            <a:r>
              <a:rPr lang="fa-IR" b="1" dirty="0" smtClean="0">
                <a:cs typeface="B Nazanin" pitchFamily="2" charset="-78"/>
              </a:rPr>
              <a:t>9-</a:t>
            </a:r>
            <a:r>
              <a:rPr lang="fa-IR" dirty="0" smtClean="0">
                <a:cs typeface="B Nazanin" pitchFamily="2" charset="-78"/>
              </a:rPr>
              <a:t> حق </a:t>
            </a:r>
            <a:r>
              <a:rPr lang="fa-IR" sz="2000" dirty="0" smtClean="0">
                <a:cs typeface="B Titr" pitchFamily="2" charset="-78"/>
              </a:rPr>
              <a:t>اشخاص توانخواه در برخورداری کامل و سریع از امتیازات خاص قانونی.</a:t>
            </a:r>
            <a:endParaRPr lang="fa-IR" dirty="0" smtClean="0">
              <a:cs typeface="B Titr" pitchFamily="2" charset="-78"/>
            </a:endParaRPr>
          </a:p>
          <a:p>
            <a:pPr algn="just" rtl="1"/>
            <a:r>
              <a:rPr lang="fa-IR" b="1" dirty="0" smtClean="0">
                <a:cs typeface="B Nazanin" pitchFamily="2" charset="-78"/>
              </a:rPr>
              <a:t>10-</a:t>
            </a:r>
            <a:r>
              <a:rPr lang="fa-IR" dirty="0" smtClean="0">
                <a:cs typeface="B Nazanin" pitchFamily="2" charset="-78"/>
              </a:rPr>
              <a:t> حق </a:t>
            </a:r>
            <a:r>
              <a:rPr lang="fa-IR" sz="2000" dirty="0" smtClean="0">
                <a:cs typeface="B Titr" pitchFamily="2" charset="-78"/>
              </a:rPr>
              <a:t>رسیدگی به موقع و منصفانه به شکایات و اعتراضات.</a:t>
            </a:r>
          </a:p>
          <a:p>
            <a:pPr algn="just" rtl="1"/>
            <a:r>
              <a:rPr lang="fa-IR" b="1" dirty="0" smtClean="0">
                <a:cs typeface="B Nazanin" pitchFamily="2" charset="-78"/>
              </a:rPr>
              <a:t>11-</a:t>
            </a:r>
            <a:r>
              <a:rPr lang="fa-IR" dirty="0" smtClean="0">
                <a:cs typeface="B Nazanin" pitchFamily="2" charset="-78"/>
              </a:rPr>
              <a:t> حق </a:t>
            </a:r>
            <a:r>
              <a:rPr lang="fa-IR" sz="2000" dirty="0" smtClean="0">
                <a:cs typeface="B Titr" pitchFamily="2" charset="-78"/>
              </a:rPr>
              <a:t>جبران خسارات وارده در اثر قصور یا تقصیر دستگاه های اجرایی و کارکنان آنها.</a:t>
            </a:r>
            <a:endParaRPr lang="fa-IR" dirty="0" smtClean="0">
              <a:cs typeface="B Titr" pitchFamily="2" charset="-78"/>
            </a:endParaRPr>
          </a:p>
          <a:p>
            <a:pPr marL="0" indent="0" algn="ctr" rtl="1">
              <a:buNone/>
            </a:pPr>
            <a:r>
              <a:rPr lang="fa-IR" sz="2000" dirty="0" smtClean="0">
                <a:solidFill>
                  <a:srgbClr val="AC0000"/>
                </a:solidFill>
                <a:effectLst>
                  <a:outerShdw blurRad="38100" dist="38100" dir="2700000" algn="tl">
                    <a:srgbClr val="000000">
                      <a:alpha val="43137"/>
                    </a:srgbClr>
                  </a:outerShdw>
                </a:effectLst>
                <a:cs typeface="B Titr" pitchFamily="2" charset="-78"/>
              </a:rPr>
              <a:t>فصل سوم: تکالیف کارکنان و دستگاه های اجرایی نسبت به حقوق شهروندی در نظام اداری</a:t>
            </a:r>
          </a:p>
          <a:p>
            <a:pPr marL="0" indent="0" algn="just" rtl="1">
              <a:buNone/>
            </a:pPr>
            <a:r>
              <a:rPr lang="fa-IR" sz="2000" dirty="0" smtClean="0">
                <a:solidFill>
                  <a:srgbClr val="AC0000"/>
                </a:solidFill>
                <a:cs typeface="B Titr" pitchFamily="2" charset="-78"/>
              </a:rPr>
              <a:t>ماده 3- </a:t>
            </a:r>
            <a:r>
              <a:rPr lang="fa-IR" sz="2000" u="sng" dirty="0" smtClean="0">
                <a:solidFill>
                  <a:srgbClr val="AC0000"/>
                </a:solidFill>
                <a:cs typeface="B Titr" pitchFamily="2" charset="-78"/>
              </a:rPr>
              <a:t>حق برخورداری از کرامت انسانی و رفتار محترمانه و اسلامی</a:t>
            </a:r>
          </a:p>
          <a:p>
            <a:pPr algn="just" rtl="1"/>
            <a:r>
              <a:rPr lang="fa-IR" b="1" dirty="0" smtClean="0">
                <a:cs typeface="B Nazanin" pitchFamily="2" charset="-78"/>
              </a:rPr>
              <a:t>1-</a:t>
            </a:r>
            <a:r>
              <a:rPr lang="fa-IR" dirty="0" smtClean="0">
                <a:cs typeface="B Nazanin" pitchFamily="2" charset="-78"/>
              </a:rPr>
              <a:t> دستگاه های اجرایی در تمامی فعالیت های اطلاع رسانی، دعوت نامه ها، آگهی ها، ابلاغ ها، و هشدارها باید </a:t>
            </a:r>
            <a:r>
              <a:rPr lang="fa-IR" sz="2000" dirty="0" smtClean="0">
                <a:cs typeface="B Titr" pitchFamily="2" charset="-78"/>
              </a:rPr>
              <a:t>ادبیات محترمانه و غیر تحکم آمیز استفاده نمایند.</a:t>
            </a:r>
            <a:endParaRPr lang="en-US" dirty="0">
              <a:cs typeface="B Titr" pitchFamily="2" charset="-78"/>
            </a:endParaRPr>
          </a:p>
        </p:txBody>
      </p:sp>
      <p:sp>
        <p:nvSpPr>
          <p:cNvPr id="4" name="Footer Placeholder 3"/>
          <p:cNvSpPr>
            <a:spLocks noGrp="1"/>
          </p:cNvSpPr>
          <p:nvPr>
            <p:ph type="ftr" sz="quarter" idx="11"/>
          </p:nvPr>
        </p:nvSpPr>
        <p:spPr/>
        <p:txBody>
          <a:bodyPr/>
          <a:lstStyle/>
          <a:p>
            <a:r>
              <a:rPr lang="fa-IR" smtClean="0"/>
              <a:t>صیانت از حقوق شهروندی در نظام اداری</a:t>
            </a:r>
            <a:endParaRPr lang="en-US"/>
          </a:p>
        </p:txBody>
      </p:sp>
      <p:sp>
        <p:nvSpPr>
          <p:cNvPr id="5" name="Slide Number Placeholder 4"/>
          <p:cNvSpPr>
            <a:spLocks noGrp="1"/>
          </p:cNvSpPr>
          <p:nvPr>
            <p:ph type="sldNum" sz="quarter" idx="12"/>
          </p:nvPr>
        </p:nvSpPr>
        <p:spPr>
          <a:xfrm>
            <a:off x="7596336" y="6309320"/>
            <a:ext cx="762000" cy="365125"/>
          </a:xfrm>
        </p:spPr>
        <p:txBody>
          <a:bodyPr/>
          <a:lstStyle/>
          <a:p>
            <a:fld id="{36633FBD-E5C5-4706-B188-57FBEE228433}" type="slidenum">
              <a:rPr lang="en-US" smtClean="0"/>
              <a:pPr/>
              <a:t>44</a:t>
            </a:fld>
            <a:endParaRPr lang="en-US" dirty="0"/>
          </a:p>
        </p:txBody>
      </p:sp>
    </p:spTree>
    <p:extLst>
      <p:ext uri="{BB962C8B-B14F-4D97-AF65-F5344CB8AC3E}">
        <p14:creationId xmlns:p14="http://schemas.microsoft.com/office/powerpoint/2010/main" val="2457472131"/>
      </p:ext>
    </p:extLst>
  </p:cSld>
  <p:clrMapOvr>
    <a:masterClrMapping/>
  </p:clrMapOvr>
  <p:transition spd="slow">
    <p:pull/>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548680"/>
            <a:ext cx="7543800" cy="5472608"/>
          </a:xfrm>
        </p:spPr>
        <p:txBody>
          <a:bodyPr>
            <a:normAutofit fontScale="92500" lnSpcReduction="10000"/>
          </a:bodyPr>
          <a:lstStyle/>
          <a:p>
            <a:pPr algn="just" rtl="1"/>
            <a:r>
              <a:rPr lang="fa-IR" b="1" dirty="0" smtClean="0">
                <a:cs typeface="B Nazanin" pitchFamily="2" charset="-78"/>
              </a:rPr>
              <a:t>2-</a:t>
            </a:r>
            <a:r>
              <a:rPr lang="fa-IR" dirty="0" smtClean="0">
                <a:cs typeface="B Nazanin" pitchFamily="2" charset="-78"/>
              </a:rPr>
              <a:t> </a:t>
            </a:r>
            <a:r>
              <a:rPr lang="fa-IR" sz="2200" dirty="0" smtClean="0">
                <a:cs typeface="B Titr" pitchFamily="2" charset="-78"/>
              </a:rPr>
              <a:t>دستگاه های اجرایی مکلفند محیط ارائه خدمت، امکانات و تسهیلات مناسب و شرایط حاکی از احترام به مراجعین را فراهم نمایند.</a:t>
            </a:r>
            <a:endParaRPr lang="fa-IR" dirty="0" smtClean="0">
              <a:cs typeface="B Titr" pitchFamily="2" charset="-78"/>
            </a:endParaRPr>
          </a:p>
          <a:p>
            <a:pPr algn="just" rtl="1"/>
            <a:r>
              <a:rPr lang="fa-IR" b="1" dirty="0" smtClean="0">
                <a:cs typeface="B Nazanin" pitchFamily="2" charset="-78"/>
              </a:rPr>
              <a:t>3- </a:t>
            </a:r>
            <a:r>
              <a:rPr lang="fa-IR" dirty="0" smtClean="0">
                <a:cs typeface="B Nazanin" pitchFamily="2" charset="-78"/>
              </a:rPr>
              <a:t>در </a:t>
            </a:r>
            <a:r>
              <a:rPr lang="fa-IR" sz="2200" dirty="0" smtClean="0">
                <a:cs typeface="B Titr" pitchFamily="2" charset="-78"/>
              </a:rPr>
              <a:t>مکان های ورودی و خروجی</a:t>
            </a:r>
            <a:r>
              <a:rPr lang="fa-IR" dirty="0" smtClean="0">
                <a:cs typeface="B Nazanin" pitchFamily="2" charset="-78"/>
              </a:rPr>
              <a:t> دستگاه های اجرایی، رعایت </a:t>
            </a:r>
            <a:r>
              <a:rPr lang="fa-IR" sz="2200" dirty="0" smtClean="0">
                <a:cs typeface="B Titr" pitchFamily="2" charset="-78"/>
              </a:rPr>
              <a:t>حرمت مراجعین </a:t>
            </a:r>
            <a:r>
              <a:rPr lang="fa-IR" dirty="0" smtClean="0">
                <a:cs typeface="B Nazanin" pitchFamily="2" charset="-78"/>
              </a:rPr>
              <a:t>ضروری است و در موارد خاص که بازرسی مراجعین ضرورت داشته باشد باید تا حد ممکن به جای بازرسی بدنی، از وسایل و تدابیر بازرسی نامحسوس و الکترونیکی استفاده شود.</a:t>
            </a:r>
          </a:p>
          <a:p>
            <a:pPr algn="just" rtl="1"/>
            <a:r>
              <a:rPr lang="fa-IR" b="1" dirty="0" smtClean="0">
                <a:cs typeface="B Nazanin" pitchFamily="2" charset="-78"/>
              </a:rPr>
              <a:t>4- </a:t>
            </a:r>
            <a:r>
              <a:rPr lang="fa-IR" dirty="0" smtClean="0">
                <a:cs typeface="B Nazanin" pitchFamily="2" charset="-78"/>
              </a:rPr>
              <a:t>دستگاه های اجرایی موظفند </a:t>
            </a:r>
            <a:r>
              <a:rPr lang="fa-IR" sz="2200" dirty="0" smtClean="0">
                <a:cs typeface="B Titr" pitchFamily="2" charset="-78"/>
              </a:rPr>
              <a:t>دلایل منع </a:t>
            </a:r>
            <a:r>
              <a:rPr lang="fa-IR" dirty="0" smtClean="0">
                <a:cs typeface="B Nazanin" pitchFamily="2" charset="-78"/>
              </a:rPr>
              <a:t>همراه داشتن وسایلی نظیر گوشی تلفن همراه و ... به هنگام ورود به دستگاه را حسب ضرورت های </a:t>
            </a:r>
            <a:r>
              <a:rPr lang="fa-IR" sz="2200" dirty="0" smtClean="0">
                <a:cs typeface="B Titr" pitchFamily="2" charset="-78"/>
              </a:rPr>
              <a:t>قانونی اطلاع رسانی </a:t>
            </a:r>
            <a:r>
              <a:rPr lang="fa-IR" dirty="0" smtClean="0">
                <a:cs typeface="B Nazanin" pitchFamily="2" charset="-78"/>
              </a:rPr>
              <a:t>نمایند و برای امانت سپاری وسایل همراه مراجعین، مکان مطمئنی در نظر بگیرند به نحوی که دسترسی به آن نباید مراجعین را دچار مشقت کند یا هزینه ای را متوجه آنان نماید.</a:t>
            </a:r>
          </a:p>
          <a:p>
            <a:pPr algn="just" rtl="1"/>
            <a:r>
              <a:rPr lang="fa-IR" b="1" dirty="0" smtClean="0">
                <a:cs typeface="B Nazanin" pitchFamily="2" charset="-78"/>
              </a:rPr>
              <a:t>5-</a:t>
            </a:r>
            <a:r>
              <a:rPr lang="fa-IR" dirty="0" smtClean="0">
                <a:cs typeface="B Nazanin" pitchFamily="2" charset="-78"/>
              </a:rPr>
              <a:t> </a:t>
            </a:r>
            <a:r>
              <a:rPr lang="fa-IR" sz="2200" dirty="0" smtClean="0">
                <a:cs typeface="B Titr" pitchFamily="2" charset="-78"/>
              </a:rPr>
              <a:t>مدیران و کارکنان دستگاه های اجرائی باید در گفتار، رفتار و مکاتبات خود با مراجعین، ادب و نزاکت را رعایت و از به کار بردن الفاظ و عبارات صرفا اهانت امیز و غیرمحترمانه و یا انتساب هرگونه اتهام یا عناوین مجرمانه به آن ها احتراز نمایند.</a:t>
            </a:r>
          </a:p>
          <a:p>
            <a:pPr algn="just" rtl="1"/>
            <a:r>
              <a:rPr lang="fa-IR" b="1" dirty="0" smtClean="0">
                <a:cs typeface="B Nazanin" pitchFamily="2" charset="-78"/>
              </a:rPr>
              <a:t>6-</a:t>
            </a:r>
            <a:r>
              <a:rPr lang="fa-IR" dirty="0" smtClean="0">
                <a:cs typeface="B Nazanin" pitchFamily="2" charset="-78"/>
              </a:rPr>
              <a:t> رفتار توام با احترام متقابل میان کارکنان و مراجعین در هر شرایطی باید رعایت و کرامت انسانی آنا حفظ گردد.</a:t>
            </a:r>
          </a:p>
          <a:p>
            <a:pPr algn="just" rtl="1"/>
            <a:endParaRPr lang="en-US" dirty="0">
              <a:cs typeface="B Nazanin" pitchFamily="2" charset="-78"/>
            </a:endParaRPr>
          </a:p>
        </p:txBody>
      </p:sp>
      <p:sp>
        <p:nvSpPr>
          <p:cNvPr id="4" name="Footer Placeholder 3"/>
          <p:cNvSpPr>
            <a:spLocks noGrp="1"/>
          </p:cNvSpPr>
          <p:nvPr>
            <p:ph type="ftr" sz="quarter" idx="11"/>
          </p:nvPr>
        </p:nvSpPr>
        <p:spPr/>
        <p:txBody>
          <a:bodyPr/>
          <a:lstStyle/>
          <a:p>
            <a:r>
              <a:rPr lang="fa-IR" smtClean="0"/>
              <a:t>صیانت از حقوق شهروندی در نظام اداری</a:t>
            </a:r>
            <a:endParaRPr lang="en-US"/>
          </a:p>
        </p:txBody>
      </p:sp>
      <p:sp>
        <p:nvSpPr>
          <p:cNvPr id="5" name="Slide Number Placeholder 4"/>
          <p:cNvSpPr>
            <a:spLocks noGrp="1"/>
          </p:cNvSpPr>
          <p:nvPr>
            <p:ph type="sldNum" sz="quarter" idx="12"/>
          </p:nvPr>
        </p:nvSpPr>
        <p:spPr>
          <a:xfrm>
            <a:off x="7524328" y="6309320"/>
            <a:ext cx="762000" cy="365125"/>
          </a:xfrm>
        </p:spPr>
        <p:txBody>
          <a:bodyPr/>
          <a:lstStyle/>
          <a:p>
            <a:fld id="{36633FBD-E5C5-4706-B188-57FBEE228433}" type="slidenum">
              <a:rPr lang="en-US" smtClean="0"/>
              <a:pPr/>
              <a:t>45</a:t>
            </a:fld>
            <a:endParaRPr lang="en-US" dirty="0"/>
          </a:p>
        </p:txBody>
      </p:sp>
    </p:spTree>
    <p:extLst>
      <p:ext uri="{BB962C8B-B14F-4D97-AF65-F5344CB8AC3E}">
        <p14:creationId xmlns:p14="http://schemas.microsoft.com/office/powerpoint/2010/main" val="3764791386"/>
      </p:ext>
    </p:extLst>
  </p:cSld>
  <p:clrMapOvr>
    <a:masterClrMapping/>
  </p:clrMapOvr>
  <p:transition spd="slow">
    <p:pull/>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476672"/>
            <a:ext cx="7543800" cy="5544616"/>
          </a:xfrm>
        </p:spPr>
        <p:txBody>
          <a:bodyPr/>
          <a:lstStyle/>
          <a:p>
            <a:pPr marL="0" indent="0" algn="just" rtl="1">
              <a:buNone/>
            </a:pPr>
            <a:r>
              <a:rPr lang="fa-IR" sz="2000" dirty="0" smtClean="0">
                <a:solidFill>
                  <a:srgbClr val="AC0000"/>
                </a:solidFill>
                <a:cs typeface="B Titr" pitchFamily="2" charset="-78"/>
              </a:rPr>
              <a:t>ماده 4- </a:t>
            </a:r>
            <a:r>
              <a:rPr lang="fa-IR" sz="2000" u="sng" dirty="0" smtClean="0">
                <a:solidFill>
                  <a:srgbClr val="AC0000"/>
                </a:solidFill>
                <a:cs typeface="B Titr" pitchFamily="2" charset="-78"/>
              </a:rPr>
              <a:t>حق برخورداری ار اعمال بیطرفانه قوانین و مقررات</a:t>
            </a:r>
          </a:p>
          <a:p>
            <a:pPr algn="just" rtl="1"/>
            <a:r>
              <a:rPr lang="fa-IR" b="1" dirty="0" smtClean="0">
                <a:solidFill>
                  <a:schemeClr val="tx1"/>
                </a:solidFill>
                <a:cs typeface="B Nazanin" pitchFamily="2" charset="-78"/>
              </a:rPr>
              <a:t>1-</a:t>
            </a:r>
            <a:r>
              <a:rPr lang="fa-IR" dirty="0" smtClean="0">
                <a:solidFill>
                  <a:schemeClr val="tx1"/>
                </a:solidFill>
                <a:cs typeface="B Nazanin" pitchFamily="2" charset="-78"/>
              </a:rPr>
              <a:t> بخشنامه ها، دستورالعمل ها و  مکاتبات اداری در دستگاههای اجرایی باید به گونه ای تنظیم و ابلاغ شوند که برای مردم ساده، شفاف وو قابل دسترسی بوده و از هرگونه تبعیض در ابلاغ و اجرای بخشنامه ها، شیوه نامه ها، تصمیمات و دستورات اداری نسبت به مردم اجتناب شود بدیهی است رفتار متفاوت همایتی که بر مبنای ............ با سایر وضعیت های نوعا قابل توجه صورت می گیرد، تبعیض محسوب نمی شود.</a:t>
            </a:r>
          </a:p>
          <a:p>
            <a:pPr algn="just" rtl="1"/>
            <a:r>
              <a:rPr lang="fa-IR" b="1" dirty="0" smtClean="0">
                <a:solidFill>
                  <a:schemeClr val="tx1"/>
                </a:solidFill>
                <a:cs typeface="B Nazanin" pitchFamily="2" charset="-78"/>
              </a:rPr>
              <a:t>2-</a:t>
            </a:r>
            <a:r>
              <a:rPr lang="fa-IR" dirty="0" smtClean="0">
                <a:solidFill>
                  <a:schemeClr val="tx1"/>
                </a:solidFill>
                <a:cs typeface="B Nazanin" pitchFamily="2" charset="-78"/>
              </a:rPr>
              <a:t> دستگاه های اجرایی مجاز به مطالبه مدارک یا اطلاعاتی، اضافه بر آنچه در قوانین و مقررات پیش بینی شده مراجعین نیستند و نباید هزینه ای، بیش از آنچه در قوانین و مقررات تصریح گردیده دریافت کنند. در مواردی که مطابق مقررات، باید هزینه ای دریافت شود، مراتب با ذکر مستند قانونی به مراجعین اعلام گردد.</a:t>
            </a:r>
          </a:p>
          <a:p>
            <a:pPr algn="just" rtl="1"/>
            <a:endParaRPr lang="en-US" dirty="0">
              <a:solidFill>
                <a:schemeClr val="tx1"/>
              </a:solidFill>
              <a:cs typeface="B Nazanin" pitchFamily="2" charset="-78"/>
            </a:endParaRPr>
          </a:p>
        </p:txBody>
      </p:sp>
      <p:sp>
        <p:nvSpPr>
          <p:cNvPr id="4" name="Footer Placeholder 3"/>
          <p:cNvSpPr>
            <a:spLocks noGrp="1"/>
          </p:cNvSpPr>
          <p:nvPr>
            <p:ph type="ftr" sz="quarter" idx="11"/>
          </p:nvPr>
        </p:nvSpPr>
        <p:spPr/>
        <p:txBody>
          <a:bodyPr/>
          <a:lstStyle/>
          <a:p>
            <a:r>
              <a:rPr lang="fa-IR" smtClean="0"/>
              <a:t>صیانت از حقوق شهروندی در نظام اداری</a:t>
            </a:r>
            <a:endParaRPr lang="en-US"/>
          </a:p>
        </p:txBody>
      </p:sp>
      <p:sp>
        <p:nvSpPr>
          <p:cNvPr id="5" name="Slide Number Placeholder 4"/>
          <p:cNvSpPr>
            <a:spLocks noGrp="1"/>
          </p:cNvSpPr>
          <p:nvPr>
            <p:ph type="sldNum" sz="quarter" idx="12"/>
          </p:nvPr>
        </p:nvSpPr>
        <p:spPr>
          <a:xfrm>
            <a:off x="7596336" y="6309320"/>
            <a:ext cx="762000" cy="365125"/>
          </a:xfrm>
        </p:spPr>
        <p:txBody>
          <a:bodyPr/>
          <a:lstStyle/>
          <a:p>
            <a:fld id="{36633FBD-E5C5-4706-B188-57FBEE228433}" type="slidenum">
              <a:rPr lang="en-US" smtClean="0"/>
              <a:pPr/>
              <a:t>46</a:t>
            </a:fld>
            <a:endParaRPr lang="en-US" dirty="0"/>
          </a:p>
        </p:txBody>
      </p:sp>
    </p:spTree>
    <p:extLst>
      <p:ext uri="{BB962C8B-B14F-4D97-AF65-F5344CB8AC3E}">
        <p14:creationId xmlns:p14="http://schemas.microsoft.com/office/powerpoint/2010/main" val="497142460"/>
      </p:ext>
    </p:extLst>
  </p:cSld>
  <p:clrMapOvr>
    <a:masterClrMapping/>
  </p:clrMapOvr>
  <p:transition spd="slow">
    <p:pull/>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476672"/>
            <a:ext cx="7543800" cy="5616624"/>
          </a:xfrm>
        </p:spPr>
        <p:txBody>
          <a:bodyPr/>
          <a:lstStyle/>
          <a:p>
            <a:pPr algn="just" rtl="1"/>
            <a:r>
              <a:rPr lang="fa-IR" b="1" dirty="0" smtClean="0">
                <a:cs typeface="B Nazanin" pitchFamily="2" charset="-78"/>
              </a:rPr>
              <a:t>3-</a:t>
            </a:r>
            <a:r>
              <a:rPr lang="fa-IR" dirty="0" smtClean="0">
                <a:cs typeface="B Nazanin" pitchFamily="2" charset="-78"/>
              </a:rPr>
              <a:t> </a:t>
            </a:r>
            <a:r>
              <a:rPr lang="fa-IR" sz="2000" dirty="0" smtClean="0">
                <a:cs typeface="B Titr" pitchFamily="2" charset="-78"/>
              </a:rPr>
              <a:t>دستگاه های اجرایی باید وظایف خود را در مدت زمان تعیین شده در قانون یا مقررات مصوب انجام دهند و چنانچه در قانون و مقررات مربوط، زمان معین نشده باشد، زمان مناسب برای هریک از خدمات را تعیین و از قبل به مراجعین اطلاع رسانی کنند.</a:t>
            </a:r>
          </a:p>
          <a:p>
            <a:pPr algn="just" rtl="1"/>
            <a:r>
              <a:rPr lang="fa-IR" b="1" dirty="0" smtClean="0">
                <a:cs typeface="B Nazanin" pitchFamily="2" charset="-78"/>
              </a:rPr>
              <a:t>4-</a:t>
            </a:r>
            <a:r>
              <a:rPr lang="fa-IR" dirty="0" smtClean="0">
                <a:cs typeface="B Nazanin" pitchFamily="2" charset="-78"/>
              </a:rPr>
              <a:t> </a:t>
            </a:r>
            <a:r>
              <a:rPr lang="fa-IR" sz="2000" dirty="0" smtClean="0">
                <a:cs typeface="B Titr" pitchFamily="2" charset="-78"/>
              </a:rPr>
              <a:t>دستگاه های اجرائی باید دانش و مهارت تخصصی لازم و همچنین رعایت انضباط اداری و حقوق شهروندی مرتبط با وظایف و اختیارات را به همه کارکنان خود اموزش دهند.</a:t>
            </a:r>
          </a:p>
          <a:p>
            <a:pPr algn="just" rtl="1"/>
            <a:r>
              <a:rPr lang="fa-IR" b="1" dirty="0" smtClean="0">
                <a:cs typeface="B Nazanin" pitchFamily="2" charset="-78"/>
              </a:rPr>
              <a:t>5-</a:t>
            </a:r>
            <a:r>
              <a:rPr lang="fa-IR" dirty="0" smtClean="0">
                <a:cs typeface="B Nazanin" pitchFamily="2" charset="-78"/>
              </a:rPr>
              <a:t> مدیران و مراجع اداری باید تصمیمات خود را بر اساس ادله معتبر اتخاذ کرده و استدلال ها و استنادهای قانونی مورد استفاده در اعلام تصمیم خود را بیان کنند.</a:t>
            </a:r>
          </a:p>
          <a:p>
            <a:pPr algn="just" rtl="1"/>
            <a:r>
              <a:rPr lang="fa-IR" b="1" dirty="0" smtClean="0">
                <a:cs typeface="B Nazanin" pitchFamily="2" charset="-78"/>
              </a:rPr>
              <a:t>6-</a:t>
            </a:r>
            <a:r>
              <a:rPr lang="fa-IR" dirty="0" smtClean="0">
                <a:cs typeface="B Nazanin" pitchFamily="2" charset="-78"/>
              </a:rPr>
              <a:t> پذیرش هرگونه درخواست حضوری خدمات اداری از سوی مردم توسط مدیران و کارکنان دستگاه های اجرایی، صرفا در محیط و ساعات اداری قابل پذیرش است. </a:t>
            </a:r>
            <a:r>
              <a:rPr lang="fa-IR" sz="2000" dirty="0" smtClean="0">
                <a:cs typeface="B Titr" pitchFamily="2" charset="-78"/>
              </a:rPr>
              <a:t>از پذیربش درخواسست ها در خارج از محیط یا ساعت غیر اداری، باید اکیدا اجتناب شود.</a:t>
            </a:r>
            <a:endParaRPr lang="en-US" sz="2000" dirty="0">
              <a:cs typeface="B Titr" pitchFamily="2" charset="-78"/>
            </a:endParaRPr>
          </a:p>
        </p:txBody>
      </p:sp>
      <p:sp>
        <p:nvSpPr>
          <p:cNvPr id="4" name="Footer Placeholder 3"/>
          <p:cNvSpPr>
            <a:spLocks noGrp="1"/>
          </p:cNvSpPr>
          <p:nvPr>
            <p:ph type="ftr" sz="quarter" idx="11"/>
          </p:nvPr>
        </p:nvSpPr>
        <p:spPr/>
        <p:txBody>
          <a:bodyPr/>
          <a:lstStyle/>
          <a:p>
            <a:r>
              <a:rPr lang="fa-IR" smtClean="0"/>
              <a:t>صیانت از حقوق شهروندی در نظام اداری</a:t>
            </a:r>
            <a:endParaRPr lang="en-US"/>
          </a:p>
        </p:txBody>
      </p:sp>
      <p:sp>
        <p:nvSpPr>
          <p:cNvPr id="5" name="Slide Number Placeholder 4"/>
          <p:cNvSpPr>
            <a:spLocks noGrp="1"/>
          </p:cNvSpPr>
          <p:nvPr>
            <p:ph type="sldNum" sz="quarter" idx="12"/>
          </p:nvPr>
        </p:nvSpPr>
        <p:spPr>
          <a:xfrm>
            <a:off x="7524328" y="6309320"/>
            <a:ext cx="762000" cy="365125"/>
          </a:xfrm>
        </p:spPr>
        <p:txBody>
          <a:bodyPr/>
          <a:lstStyle/>
          <a:p>
            <a:fld id="{36633FBD-E5C5-4706-B188-57FBEE228433}" type="slidenum">
              <a:rPr lang="en-US" smtClean="0"/>
              <a:pPr/>
              <a:t>47</a:t>
            </a:fld>
            <a:endParaRPr lang="en-US" dirty="0"/>
          </a:p>
        </p:txBody>
      </p:sp>
    </p:spTree>
    <p:extLst>
      <p:ext uri="{BB962C8B-B14F-4D97-AF65-F5344CB8AC3E}">
        <p14:creationId xmlns:p14="http://schemas.microsoft.com/office/powerpoint/2010/main" val="3934008225"/>
      </p:ext>
    </p:extLst>
  </p:cSld>
  <p:clrMapOvr>
    <a:masterClrMapping/>
  </p:clrMapOvr>
  <p:transition spd="slow">
    <p:pull/>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476672"/>
            <a:ext cx="7543800" cy="5544616"/>
          </a:xfrm>
        </p:spPr>
        <p:txBody>
          <a:bodyPr/>
          <a:lstStyle/>
          <a:p>
            <a:pPr algn="just" rtl="1"/>
            <a:r>
              <a:rPr lang="fa-IR" b="1" dirty="0" smtClean="0">
                <a:cs typeface="B Nazanin" pitchFamily="2" charset="-78"/>
              </a:rPr>
              <a:t>7- </a:t>
            </a:r>
            <a:r>
              <a:rPr lang="fa-IR" dirty="0" smtClean="0">
                <a:cs typeface="B Nazanin" pitchFamily="2" charset="-78"/>
              </a:rPr>
              <a:t>مراجع اداری و مدیرران دستگاه های اجرائی باید قابل تجدیدنظر بودن تصمیمات خود، مرجع، مهلت و نتیجه تجدیدنظر را در تصمیمات خود اعلام کند.</a:t>
            </a:r>
          </a:p>
          <a:p>
            <a:pPr marL="0" indent="0" algn="just" rtl="1">
              <a:buNone/>
            </a:pPr>
            <a:r>
              <a:rPr lang="fa-IR" sz="2000" dirty="0" smtClean="0">
                <a:solidFill>
                  <a:srgbClr val="AC0000"/>
                </a:solidFill>
                <a:cs typeface="B Titr" pitchFamily="2" charset="-78"/>
              </a:rPr>
              <a:t>ماده 5- </a:t>
            </a:r>
            <a:r>
              <a:rPr lang="fa-IR" sz="2000" u="sng" dirty="0" smtClean="0">
                <a:solidFill>
                  <a:srgbClr val="AC0000"/>
                </a:solidFill>
                <a:cs typeface="B Titr" pitchFamily="2" charset="-78"/>
              </a:rPr>
              <a:t>حق مصون بودن از تبعیض در نظام ها، فرآیندها و تصمیمات اداری</a:t>
            </a:r>
          </a:p>
          <a:p>
            <a:pPr algn="just" rtl="1"/>
            <a:r>
              <a:rPr lang="fa-IR" b="1" dirty="0" smtClean="0">
                <a:cs typeface="B Nazanin" pitchFamily="2" charset="-78"/>
              </a:rPr>
              <a:t>1-</a:t>
            </a:r>
            <a:r>
              <a:rPr lang="fa-IR" dirty="0" smtClean="0">
                <a:cs typeface="B Nazanin" pitchFamily="2" charset="-78"/>
              </a:rPr>
              <a:t> دستگاه های اجرایی باید فرایند و رویه مشخص و اعلام شده ای برای ارائه خدمات خود داشته باشند و آن را به طور یکسان نسبت به همه مراجعین رعایت کنند.</a:t>
            </a:r>
          </a:p>
          <a:p>
            <a:pPr algn="just" rtl="1"/>
            <a:r>
              <a:rPr lang="fa-IR" b="1" dirty="0" smtClean="0">
                <a:cs typeface="B Nazanin" pitchFamily="2" charset="-78"/>
              </a:rPr>
              <a:t>2-</a:t>
            </a:r>
            <a:r>
              <a:rPr lang="fa-IR" dirty="0" smtClean="0">
                <a:cs typeface="B Nazanin" pitchFamily="2" charset="-78"/>
              </a:rPr>
              <a:t> مدیران و کارکنان دستگاه های اجرائی باید تصمیمات و اقدامات خود را مستند به قوانین و مقررات مربوط انجام دهند و از هرگونه تبعیض یا اعمال سلیقه در اجرا قوانین و مقررات اجتناب نمایند.</a:t>
            </a:r>
          </a:p>
          <a:p>
            <a:pPr algn="just" rtl="1"/>
            <a:r>
              <a:rPr lang="fa-IR" b="1" dirty="0" smtClean="0">
                <a:cs typeface="B Nazanin" pitchFamily="2" charset="-78"/>
              </a:rPr>
              <a:t>3- </a:t>
            </a:r>
            <a:r>
              <a:rPr lang="fa-IR" dirty="0" smtClean="0">
                <a:cs typeface="B Nazanin" pitchFamily="2" charset="-78"/>
              </a:rPr>
              <a:t>کارکنان دستگاه های اجرائی در همه سطوح باید در اعمال صلاحیت ها و اختیارات اداری خود نظیر احراز صلاحیت ها، جذب نیرو، صدور مجوزها و نظایر آن بدون تبعیض عمل کنند.</a:t>
            </a:r>
            <a:endParaRPr lang="en-US" dirty="0">
              <a:cs typeface="B Nazanin" pitchFamily="2" charset="-78"/>
            </a:endParaRPr>
          </a:p>
        </p:txBody>
      </p:sp>
      <p:sp>
        <p:nvSpPr>
          <p:cNvPr id="4" name="Footer Placeholder 3"/>
          <p:cNvSpPr>
            <a:spLocks noGrp="1"/>
          </p:cNvSpPr>
          <p:nvPr>
            <p:ph type="ftr" sz="quarter" idx="11"/>
          </p:nvPr>
        </p:nvSpPr>
        <p:spPr/>
        <p:txBody>
          <a:bodyPr/>
          <a:lstStyle/>
          <a:p>
            <a:r>
              <a:rPr lang="fa-IR" smtClean="0"/>
              <a:t>صیانت از حقوق شهروندی در نظام اداری</a:t>
            </a:r>
            <a:endParaRPr lang="en-US"/>
          </a:p>
        </p:txBody>
      </p:sp>
      <p:sp>
        <p:nvSpPr>
          <p:cNvPr id="5" name="Slide Number Placeholder 4"/>
          <p:cNvSpPr>
            <a:spLocks noGrp="1"/>
          </p:cNvSpPr>
          <p:nvPr>
            <p:ph type="sldNum" sz="quarter" idx="12"/>
          </p:nvPr>
        </p:nvSpPr>
        <p:spPr>
          <a:xfrm>
            <a:off x="7596336" y="6309320"/>
            <a:ext cx="762000" cy="365125"/>
          </a:xfrm>
        </p:spPr>
        <p:txBody>
          <a:bodyPr/>
          <a:lstStyle/>
          <a:p>
            <a:fld id="{36633FBD-E5C5-4706-B188-57FBEE228433}" type="slidenum">
              <a:rPr lang="en-US" smtClean="0"/>
              <a:pPr/>
              <a:t>48</a:t>
            </a:fld>
            <a:endParaRPr lang="en-US" dirty="0"/>
          </a:p>
        </p:txBody>
      </p:sp>
    </p:spTree>
    <p:extLst>
      <p:ext uri="{BB962C8B-B14F-4D97-AF65-F5344CB8AC3E}">
        <p14:creationId xmlns:p14="http://schemas.microsoft.com/office/powerpoint/2010/main" val="3928159516"/>
      </p:ext>
    </p:extLst>
  </p:cSld>
  <p:clrMapOvr>
    <a:masterClrMapping/>
  </p:clrMapOvr>
  <p:transition spd="slow">
    <p:pull/>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476672"/>
            <a:ext cx="7543800" cy="5616624"/>
          </a:xfrm>
        </p:spPr>
        <p:txBody>
          <a:bodyPr>
            <a:normAutofit fontScale="92500"/>
          </a:bodyPr>
          <a:lstStyle/>
          <a:p>
            <a:pPr marL="0" indent="0" algn="just" rtl="1">
              <a:buNone/>
            </a:pPr>
            <a:r>
              <a:rPr lang="fa-IR" sz="2200" dirty="0" smtClean="0">
                <a:solidFill>
                  <a:srgbClr val="AC0000"/>
                </a:solidFill>
                <a:cs typeface="B Titr" pitchFamily="2" charset="-78"/>
              </a:rPr>
              <a:t>ماده 6- </a:t>
            </a:r>
            <a:r>
              <a:rPr lang="fa-IR" sz="2200" u="sng" dirty="0" smtClean="0">
                <a:solidFill>
                  <a:srgbClr val="AC0000"/>
                </a:solidFill>
                <a:cs typeface="B Titr" pitchFamily="2" charset="-78"/>
              </a:rPr>
              <a:t>حق دسترسی آسان و سریع به خدمات اداری</a:t>
            </a:r>
          </a:p>
          <a:p>
            <a:pPr algn="just" rtl="1"/>
            <a:r>
              <a:rPr lang="fa-IR" b="1" dirty="0" smtClean="0">
                <a:cs typeface="B Nazanin" pitchFamily="2" charset="-78"/>
              </a:rPr>
              <a:t>1-</a:t>
            </a:r>
            <a:r>
              <a:rPr lang="fa-IR" dirty="0" smtClean="0">
                <a:cs typeface="B Nazanin" pitchFamily="2" charset="-78"/>
              </a:rPr>
              <a:t> مردم حق دارند </a:t>
            </a:r>
            <a:r>
              <a:rPr lang="fa-IR" sz="2200" dirty="0" smtClean="0">
                <a:cs typeface="B Titr" pitchFamily="2" charset="-78"/>
              </a:rPr>
              <a:t>شخصا و یا از طریق نماینده قانونی خود به خدمات دستگاه های اجرائی، دسترسی آسان و سریع داشته باشند.</a:t>
            </a:r>
          </a:p>
          <a:p>
            <a:pPr algn="just" rtl="1"/>
            <a:r>
              <a:rPr lang="fa-IR" b="1" dirty="0" smtClean="0">
                <a:cs typeface="B Nazanin" pitchFamily="2" charset="-78"/>
              </a:rPr>
              <a:t>2-</a:t>
            </a:r>
            <a:r>
              <a:rPr lang="fa-IR" dirty="0" smtClean="0">
                <a:cs typeface="B Nazanin" pitchFamily="2" charset="-78"/>
              </a:rPr>
              <a:t> دستگاه های اجرائی باید نهایت تلاش خود را به کار گیرند تا دسترسی مردم به خدمات آنها به </a:t>
            </a:r>
            <a:r>
              <a:rPr lang="fa-IR" sz="2200" dirty="0" smtClean="0">
                <a:cs typeface="B Titr" pitchFamily="2" charset="-78"/>
              </a:rPr>
              <a:t>طریق غیر حضوری و یا استفاده از خدمات دولت الکترونیک</a:t>
            </a:r>
            <a:r>
              <a:rPr lang="fa-IR" dirty="0" smtClean="0">
                <a:cs typeface="B Nazanin" pitchFamily="2" charset="-78"/>
              </a:rPr>
              <a:t> و به طور کلی ابزارها و فناوری های نوین انجام گیرد تضمین کیفیت این دسترسی از نظر سرعت، امنیت و پایین بودن هزینه با دستگاه مربوط خواهد بود.</a:t>
            </a:r>
          </a:p>
          <a:p>
            <a:pPr algn="just" rtl="1"/>
            <a:r>
              <a:rPr lang="fa-IR" b="1" dirty="0" smtClean="0">
                <a:cs typeface="B Nazanin" pitchFamily="2" charset="-78"/>
              </a:rPr>
              <a:t>3-</a:t>
            </a:r>
            <a:r>
              <a:rPr lang="fa-IR" dirty="0" smtClean="0">
                <a:cs typeface="B Nazanin" pitchFamily="2" charset="-78"/>
              </a:rPr>
              <a:t> چنانچه دریافت خدمات از دستگاه اجرایی، مستلزم مراجعه حضوری باشد باید نکات زیر رعایت شوند:</a:t>
            </a:r>
          </a:p>
          <a:p>
            <a:pPr algn="just" rtl="1"/>
            <a:r>
              <a:rPr lang="fa-IR" b="1" dirty="0" smtClean="0">
                <a:cs typeface="B Nazanin" pitchFamily="2" charset="-78"/>
              </a:rPr>
              <a:t>الف-</a:t>
            </a:r>
            <a:r>
              <a:rPr lang="fa-IR" dirty="0" smtClean="0">
                <a:cs typeface="B Nazanin" pitchFamily="2" charset="-78"/>
              </a:rPr>
              <a:t> </a:t>
            </a:r>
            <a:r>
              <a:rPr lang="fa-IR" sz="2200" dirty="0" smtClean="0">
                <a:cs typeface="B Titr" pitchFamily="2" charset="-78"/>
              </a:rPr>
              <a:t>تجمیع فرآیندهای اداری مربوط به هر خدمت در یک مکان</a:t>
            </a:r>
          </a:p>
          <a:p>
            <a:pPr algn="just" rtl="1"/>
            <a:r>
              <a:rPr lang="fa-IR" b="1" dirty="0" smtClean="0">
                <a:cs typeface="B Nazanin" pitchFamily="2" charset="-78"/>
              </a:rPr>
              <a:t>ب-</a:t>
            </a:r>
            <a:r>
              <a:rPr lang="fa-IR" dirty="0" smtClean="0">
                <a:cs typeface="B Nazanin" pitchFamily="2" charset="-78"/>
              </a:rPr>
              <a:t> </a:t>
            </a:r>
            <a:r>
              <a:rPr lang="fa-IR" sz="2200" dirty="0" smtClean="0">
                <a:cs typeface="B Titr" pitchFamily="2" charset="-78"/>
              </a:rPr>
              <a:t>نصب تابلوهای راهنما در اطراف، ورودی ئ داخل ساختمان اداری</a:t>
            </a:r>
            <a:r>
              <a:rPr lang="fa-IR" dirty="0" smtClean="0">
                <a:cs typeface="B Nazanin" pitchFamily="2" charset="-78"/>
              </a:rPr>
              <a:t>.</a:t>
            </a:r>
          </a:p>
          <a:p>
            <a:pPr algn="just" rtl="1"/>
            <a:r>
              <a:rPr lang="fa-IR" b="1" dirty="0" smtClean="0">
                <a:cs typeface="B Nazanin" pitchFamily="2" charset="-78"/>
              </a:rPr>
              <a:t>ج-</a:t>
            </a:r>
            <a:r>
              <a:rPr lang="fa-IR" dirty="0" smtClean="0">
                <a:cs typeface="B Nazanin" pitchFamily="2" charset="-78"/>
              </a:rPr>
              <a:t> </a:t>
            </a:r>
            <a:r>
              <a:rPr lang="fa-IR" sz="2200" dirty="0" smtClean="0">
                <a:cs typeface="B Titr" pitchFamily="2" charset="-78"/>
              </a:rPr>
              <a:t>پیشبینی امکانات و تسهیلات فیزیکی برای رفاه مراجعین از جمله مبلمان، آب آشامیدنی، سرویس بهداشتی و حتی المقدور آسانسور و پارکینگ.</a:t>
            </a:r>
            <a:endParaRPr lang="fa-IR" dirty="0" smtClean="0">
              <a:cs typeface="B Titr" pitchFamily="2" charset="-78"/>
            </a:endParaRPr>
          </a:p>
          <a:p>
            <a:pPr algn="just" rtl="1"/>
            <a:r>
              <a:rPr lang="fa-IR" b="1" dirty="0" smtClean="0">
                <a:cs typeface="B Nazanin" pitchFamily="2" charset="-78"/>
              </a:rPr>
              <a:t>د-</a:t>
            </a:r>
            <a:r>
              <a:rPr lang="fa-IR" dirty="0" smtClean="0">
                <a:cs typeface="B Nazanin" pitchFamily="2" charset="-78"/>
              </a:rPr>
              <a:t> </a:t>
            </a:r>
            <a:r>
              <a:rPr lang="fa-IR" sz="2200" dirty="0" smtClean="0">
                <a:cs typeface="B Titr" pitchFamily="2" charset="-78"/>
              </a:rPr>
              <a:t>رعایت دقیق ساعت کار اداری و ارائه خدماتدر تمام ساعت کار اداری.</a:t>
            </a:r>
            <a:endParaRPr lang="en-US" sz="2200" dirty="0">
              <a:cs typeface="B Titr" pitchFamily="2" charset="-78"/>
            </a:endParaRPr>
          </a:p>
        </p:txBody>
      </p:sp>
      <p:sp>
        <p:nvSpPr>
          <p:cNvPr id="4" name="Footer Placeholder 3"/>
          <p:cNvSpPr>
            <a:spLocks noGrp="1"/>
          </p:cNvSpPr>
          <p:nvPr>
            <p:ph type="ftr" sz="quarter" idx="11"/>
          </p:nvPr>
        </p:nvSpPr>
        <p:spPr/>
        <p:txBody>
          <a:bodyPr/>
          <a:lstStyle/>
          <a:p>
            <a:r>
              <a:rPr lang="fa-IR" smtClean="0"/>
              <a:t>صیانت از حقوق شهروندی در نظام اداری</a:t>
            </a:r>
            <a:endParaRPr lang="en-US"/>
          </a:p>
        </p:txBody>
      </p:sp>
      <p:sp>
        <p:nvSpPr>
          <p:cNvPr id="5" name="Slide Number Placeholder 4"/>
          <p:cNvSpPr>
            <a:spLocks noGrp="1"/>
          </p:cNvSpPr>
          <p:nvPr>
            <p:ph type="sldNum" sz="quarter" idx="12"/>
          </p:nvPr>
        </p:nvSpPr>
        <p:spPr>
          <a:xfrm>
            <a:off x="7524328" y="6309320"/>
            <a:ext cx="762000" cy="365125"/>
          </a:xfrm>
        </p:spPr>
        <p:txBody>
          <a:bodyPr/>
          <a:lstStyle/>
          <a:p>
            <a:fld id="{36633FBD-E5C5-4706-B188-57FBEE228433}" type="slidenum">
              <a:rPr lang="en-US" smtClean="0"/>
              <a:pPr/>
              <a:t>49</a:t>
            </a:fld>
            <a:endParaRPr lang="en-US" dirty="0"/>
          </a:p>
        </p:txBody>
      </p:sp>
    </p:spTree>
    <p:extLst>
      <p:ext uri="{BB962C8B-B14F-4D97-AF65-F5344CB8AC3E}">
        <p14:creationId xmlns:p14="http://schemas.microsoft.com/office/powerpoint/2010/main" val="1251803354"/>
      </p:ext>
    </p:extLst>
  </p:cSld>
  <p:clrMapOvr>
    <a:masterClrMapping/>
  </p:clrMapOvr>
  <p:transition spd="slow">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23928" y="692696"/>
            <a:ext cx="4447456" cy="5407496"/>
          </a:xfrm>
        </p:spPr>
        <p:txBody>
          <a:bodyPr/>
          <a:lstStyle/>
          <a:p>
            <a:pPr marL="0" indent="0" algn="just" rtl="1">
              <a:buNone/>
            </a:pPr>
            <a:r>
              <a:rPr lang="fa-IR" b="1" dirty="0">
                <a:cs typeface="B Nazanin" pitchFamily="2" charset="-78"/>
              </a:rPr>
              <a:t>«ممكن است ما انواع و اقسام كارها  و برنامه‌ها را پيش رو داشته باشيم و اجرا كنيم. بايد در ميان آن‌ها آن چه </a:t>
            </a:r>
            <a:r>
              <a:rPr lang="fa-IR" b="1" dirty="0" smtClean="0">
                <a:cs typeface="B Nazanin" pitchFamily="2" charset="-78"/>
              </a:rPr>
              <a:t>خدمت‌رساني عميق‌تر </a:t>
            </a:r>
            <a:r>
              <a:rPr lang="fa-IR" b="1" dirty="0">
                <a:cs typeface="B Nazanin" pitchFamily="2" charset="-78"/>
              </a:rPr>
              <a:t>و ماندگارتر و زودبازده‌تر محسوب مي‌شود، اولويت پيدا كند. به ويژه اين كارها بايد بيشتر در خدمت قشرهاي مستضعف و محروم و محتاج جامعه صورت گيرد.» </a:t>
            </a:r>
            <a:endParaRPr lang="fa-IR" b="1" dirty="0" smtClean="0">
              <a:cs typeface="B Nazanin" pitchFamily="2" charset="-78"/>
            </a:endParaRPr>
          </a:p>
          <a:p>
            <a:pPr marL="0" indent="0" algn="just" rtl="1">
              <a:buNone/>
            </a:pPr>
            <a:endParaRPr lang="fa-IR" b="1" dirty="0">
              <a:cs typeface="B Nazanin" pitchFamily="2" charset="-78"/>
            </a:endParaRPr>
          </a:p>
          <a:p>
            <a:pPr marL="0" indent="0" algn="just" rtl="1">
              <a:buNone/>
            </a:pPr>
            <a:endParaRPr lang="fa-IR" b="1" dirty="0" smtClean="0">
              <a:cs typeface="B Nazanin" pitchFamily="2" charset="-78"/>
            </a:endParaRPr>
          </a:p>
          <a:p>
            <a:pPr marL="0" indent="0" algn="just" rtl="1">
              <a:buNone/>
            </a:pPr>
            <a:endParaRPr lang="fa-IR" b="1" dirty="0">
              <a:cs typeface="B Nazanin" pitchFamily="2" charset="-78"/>
            </a:endParaRPr>
          </a:p>
          <a:p>
            <a:pPr marL="0" indent="0" algn="just" rtl="1">
              <a:buNone/>
            </a:pPr>
            <a:endParaRPr lang="en-US" b="1" dirty="0">
              <a:cs typeface="B Nazanin" pitchFamily="2" charset="-7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984" y="1196752"/>
            <a:ext cx="2880320" cy="325149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4" name="Footer Placeholder 3"/>
          <p:cNvSpPr>
            <a:spLocks noGrp="1"/>
          </p:cNvSpPr>
          <p:nvPr>
            <p:ph type="ftr" sz="quarter" idx="11"/>
          </p:nvPr>
        </p:nvSpPr>
        <p:spPr/>
        <p:txBody>
          <a:bodyPr/>
          <a:lstStyle/>
          <a:p>
            <a:r>
              <a:rPr lang="fa-IR" smtClean="0"/>
              <a:t>صیانت از حقوق شهروندی در نظام اداری</a:t>
            </a:r>
            <a:endParaRPr lang="en-US"/>
          </a:p>
        </p:txBody>
      </p:sp>
      <p:sp>
        <p:nvSpPr>
          <p:cNvPr id="5" name="Slide Number Placeholder 4"/>
          <p:cNvSpPr>
            <a:spLocks noGrp="1"/>
          </p:cNvSpPr>
          <p:nvPr>
            <p:ph type="sldNum" sz="quarter" idx="12"/>
          </p:nvPr>
        </p:nvSpPr>
        <p:spPr>
          <a:xfrm>
            <a:off x="7596336" y="6309320"/>
            <a:ext cx="762000" cy="365125"/>
          </a:xfrm>
        </p:spPr>
        <p:txBody>
          <a:bodyPr/>
          <a:lstStyle/>
          <a:p>
            <a:fld id="{36633FBD-E5C5-4706-B188-57FBEE228433}" type="slidenum">
              <a:rPr lang="en-US" smtClean="0"/>
              <a:pPr/>
              <a:t>5</a:t>
            </a:fld>
            <a:endParaRPr lang="en-US" dirty="0"/>
          </a:p>
        </p:txBody>
      </p:sp>
    </p:spTree>
    <p:extLst>
      <p:ext uri="{BB962C8B-B14F-4D97-AF65-F5344CB8AC3E}">
        <p14:creationId xmlns:p14="http://schemas.microsoft.com/office/powerpoint/2010/main" val="1745849790"/>
      </p:ext>
    </p:extLst>
  </p:cSld>
  <p:clrMapOvr>
    <a:masterClrMapping/>
  </p:clrMapOvr>
  <p:transition spd="slow">
    <p:pull/>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476672"/>
            <a:ext cx="7543800" cy="5616624"/>
          </a:xfrm>
        </p:spPr>
        <p:txBody>
          <a:bodyPr>
            <a:normAutofit/>
          </a:bodyPr>
          <a:lstStyle/>
          <a:p>
            <a:pPr algn="just" rtl="1"/>
            <a:r>
              <a:rPr lang="fa-IR" b="1" dirty="0" smtClean="0">
                <a:cs typeface="B Nazanin" pitchFamily="2" charset="-78"/>
              </a:rPr>
              <a:t>ه-</a:t>
            </a:r>
            <a:r>
              <a:rPr lang="fa-IR" dirty="0" smtClean="0">
                <a:cs typeface="B Nazanin" pitchFamily="2" charset="-78"/>
              </a:rPr>
              <a:t> </a:t>
            </a:r>
            <a:r>
              <a:rPr lang="fa-IR" sz="2000" dirty="0" smtClean="0">
                <a:cs typeface="B Titr" pitchFamily="2" charset="-78"/>
              </a:rPr>
              <a:t>پرهیز از ایجاد مزاحمت برای همسایگان ساکنان محلی و سایر مردم.</a:t>
            </a:r>
          </a:p>
          <a:p>
            <a:pPr algn="just" rtl="1"/>
            <a:r>
              <a:rPr lang="fa-IR" b="1" dirty="0" smtClean="0">
                <a:cs typeface="B Nazanin" pitchFamily="2" charset="-78"/>
              </a:rPr>
              <a:t>4-</a:t>
            </a:r>
            <a:r>
              <a:rPr lang="fa-IR" dirty="0" smtClean="0">
                <a:cs typeface="B Nazanin" pitchFamily="2" charset="-78"/>
              </a:rPr>
              <a:t> دستگاه های اجرائی موظفند بر اساس نوع فعالیت و خدمات، فرم های مرتبط را تهیه و به سهولت در اختیار مراجعه کنندگان قرار دهند.</a:t>
            </a:r>
          </a:p>
          <a:p>
            <a:pPr algn="just" rtl="1"/>
            <a:r>
              <a:rPr lang="fa-IR" b="1" dirty="0" smtClean="0">
                <a:cs typeface="B Nazanin" pitchFamily="2" charset="-78"/>
              </a:rPr>
              <a:t>5-</a:t>
            </a:r>
            <a:r>
              <a:rPr lang="fa-IR" dirty="0" smtClean="0">
                <a:cs typeface="B Nazanin" pitchFamily="2" charset="-78"/>
              </a:rPr>
              <a:t> </a:t>
            </a:r>
            <a:r>
              <a:rPr lang="fa-IR" sz="2000" dirty="0" smtClean="0">
                <a:cs typeface="B Titr" pitchFamily="2" charset="-78"/>
              </a:rPr>
              <a:t>تمامی تقاضاهای مراجعین (اعم از مکتوب یا الکترونیک)، باید ثبت شده و شماره پیگیری در اختیار آنان قرار داده شود. همچنین دستگاه های اجرایی باید به روشنی، مراجعین را با فرآیند رسیدگی، واحد و فرد رسیدگی کننده به تقاضای آنها آشنا سازند.</a:t>
            </a:r>
          </a:p>
          <a:p>
            <a:pPr algn="just" rtl="1"/>
            <a:r>
              <a:rPr lang="fa-IR" b="1" dirty="0" smtClean="0">
                <a:cs typeface="B Nazanin" pitchFamily="2" charset="-78"/>
              </a:rPr>
              <a:t>6-</a:t>
            </a:r>
            <a:r>
              <a:rPr lang="fa-IR" dirty="0" smtClean="0">
                <a:cs typeface="B Nazanin" pitchFamily="2" charset="-78"/>
              </a:rPr>
              <a:t> </a:t>
            </a:r>
            <a:r>
              <a:rPr lang="fa-IR" sz="2000" dirty="0" smtClean="0">
                <a:cs typeface="B Titr" pitchFamily="2" charset="-78"/>
              </a:rPr>
              <a:t>رسیدگی به تقاضای مراجعین باید بلافاصله بعد از ثبت آن با رعایت نوبت و ترتیب آغاز شود. چنانچه تقاضا یا مدارک ناقص بوده و نتوان رسیدگی را ادامه داد، لازم است سریعا به اطلاع مرئم رسانده شده و تکمیل اطلاعات ومدارک از وی درخواست شود.</a:t>
            </a:r>
          </a:p>
          <a:p>
            <a:pPr algn="just" rtl="1"/>
            <a:r>
              <a:rPr lang="fa-IR" b="1" dirty="0" smtClean="0">
                <a:cs typeface="B Nazanin" pitchFamily="2" charset="-78"/>
              </a:rPr>
              <a:t>7-</a:t>
            </a:r>
            <a:r>
              <a:rPr lang="fa-IR" dirty="0" smtClean="0">
                <a:cs typeface="B Nazanin" pitchFamily="2" charset="-78"/>
              </a:rPr>
              <a:t> دستگاه های اجرایی مکلفند خدمات خود را در همه روزهای کاری و در طول ساعات اعلام شده </a:t>
            </a:r>
            <a:r>
              <a:rPr lang="fa-IR" sz="2000" dirty="0" smtClean="0">
                <a:cs typeface="B Titr" pitchFamily="2" charset="-78"/>
              </a:rPr>
              <a:t>به طور پیوست ارائه دهند و تعطیلی موقت خدمات در اوقات اداری، حتی به مدت کوتاه مجاز نیست.</a:t>
            </a:r>
            <a:endParaRPr lang="en-US" sz="2000" dirty="0">
              <a:cs typeface="B Titr" pitchFamily="2" charset="-78"/>
            </a:endParaRPr>
          </a:p>
        </p:txBody>
      </p:sp>
      <p:sp>
        <p:nvSpPr>
          <p:cNvPr id="4" name="Footer Placeholder 3"/>
          <p:cNvSpPr>
            <a:spLocks noGrp="1"/>
          </p:cNvSpPr>
          <p:nvPr>
            <p:ph type="ftr" sz="quarter" idx="11"/>
          </p:nvPr>
        </p:nvSpPr>
        <p:spPr/>
        <p:txBody>
          <a:bodyPr/>
          <a:lstStyle/>
          <a:p>
            <a:r>
              <a:rPr lang="fa-IR" smtClean="0"/>
              <a:t>صیانت از حقوق شهروندی در نظام اداری</a:t>
            </a:r>
            <a:endParaRPr lang="en-US"/>
          </a:p>
        </p:txBody>
      </p:sp>
      <p:sp>
        <p:nvSpPr>
          <p:cNvPr id="5" name="Slide Number Placeholder 4"/>
          <p:cNvSpPr>
            <a:spLocks noGrp="1"/>
          </p:cNvSpPr>
          <p:nvPr>
            <p:ph type="sldNum" sz="quarter" idx="12"/>
          </p:nvPr>
        </p:nvSpPr>
        <p:spPr>
          <a:xfrm>
            <a:off x="7596336" y="6309320"/>
            <a:ext cx="762000" cy="365125"/>
          </a:xfrm>
        </p:spPr>
        <p:txBody>
          <a:bodyPr/>
          <a:lstStyle/>
          <a:p>
            <a:fld id="{36633FBD-E5C5-4706-B188-57FBEE228433}" type="slidenum">
              <a:rPr lang="en-US" smtClean="0"/>
              <a:pPr/>
              <a:t>50</a:t>
            </a:fld>
            <a:endParaRPr lang="en-US" dirty="0"/>
          </a:p>
        </p:txBody>
      </p:sp>
    </p:spTree>
    <p:extLst>
      <p:ext uri="{BB962C8B-B14F-4D97-AF65-F5344CB8AC3E}">
        <p14:creationId xmlns:p14="http://schemas.microsoft.com/office/powerpoint/2010/main" val="4227846097"/>
      </p:ext>
    </p:extLst>
  </p:cSld>
  <p:clrMapOvr>
    <a:masterClrMapping/>
  </p:clrMapOvr>
  <p:transition spd="slow">
    <p:pull/>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476672"/>
            <a:ext cx="7543800" cy="5616624"/>
          </a:xfrm>
        </p:spPr>
        <p:txBody>
          <a:bodyPr/>
          <a:lstStyle/>
          <a:p>
            <a:pPr algn="just" rtl="1"/>
            <a:r>
              <a:rPr lang="fa-IR" b="1" dirty="0" smtClean="0">
                <a:cs typeface="B Nazanin" pitchFamily="2" charset="-78"/>
              </a:rPr>
              <a:t>8-</a:t>
            </a:r>
            <a:r>
              <a:rPr lang="fa-IR" dirty="0" smtClean="0">
                <a:cs typeface="B Nazanin" pitchFamily="2" charset="-78"/>
              </a:rPr>
              <a:t> دستگاه های اجرایی باید با یررسی و بازنگری مکرر فرآیندهای ارائه خدمت خود، نسبت به روان سازی و حذف رویه های زائد یا مخل در خدمت رسانی مطلوب به مردم اقدام نمایند.</a:t>
            </a:r>
          </a:p>
          <a:p>
            <a:pPr algn="just" rtl="1"/>
            <a:r>
              <a:rPr lang="fa-IR" b="1" dirty="0" smtClean="0">
                <a:cs typeface="B Nazanin" pitchFamily="2" charset="-78"/>
              </a:rPr>
              <a:t>9-</a:t>
            </a:r>
            <a:r>
              <a:rPr lang="fa-IR" dirty="0" smtClean="0">
                <a:cs typeface="B Nazanin" pitchFamily="2" charset="-78"/>
              </a:rPr>
              <a:t> </a:t>
            </a:r>
            <a:r>
              <a:rPr lang="fa-IR" sz="2000" dirty="0" smtClean="0">
                <a:cs typeface="B Titr" pitchFamily="2" charset="-78"/>
              </a:rPr>
              <a:t>چنانچه کارمند یا مامور ارائه خدمات عمومی به هر علتی در محل کار خود حاضر نباشد، مقام مافوق او باید ترتیبی اتخاذ کند که ارائه خدمات به مراجعین متوقف یا موکول به مراجعه نشود.</a:t>
            </a:r>
          </a:p>
          <a:p>
            <a:pPr algn="just" rtl="1"/>
            <a:r>
              <a:rPr lang="fa-IR" b="1" dirty="0" smtClean="0">
                <a:cs typeface="B Nazanin" pitchFamily="2" charset="-78"/>
              </a:rPr>
              <a:t>10-</a:t>
            </a:r>
            <a:r>
              <a:rPr lang="fa-IR" dirty="0" smtClean="0">
                <a:cs typeface="B Nazanin" pitchFamily="2" charset="-78"/>
              </a:rPr>
              <a:t> در ساعات مراجعه مردم، همواره باید مقام تصمیمگیر و امضاء کننده یا مقامات مجاز از سوی ایشان در محل ارائه خدمت حضور داشته باشد.</a:t>
            </a:r>
          </a:p>
          <a:p>
            <a:pPr algn="just" rtl="1"/>
            <a:r>
              <a:rPr lang="fa-IR" b="1" dirty="0" smtClean="0">
                <a:cs typeface="B Nazanin" pitchFamily="2" charset="-78"/>
              </a:rPr>
              <a:t>11-</a:t>
            </a:r>
            <a:r>
              <a:rPr lang="fa-IR" dirty="0" smtClean="0">
                <a:cs typeface="B Nazanin" pitchFamily="2" charset="-78"/>
              </a:rPr>
              <a:t> تمامی کارکنان مکلف به راهنمایی وارائه کمک های ضروری به مراجعین هستند و چنانچه تقاضای مراجعین در حیطه وظایفشان نباشد، باید آنها را به نحو مناسب راهنمایی کنند.</a:t>
            </a:r>
          </a:p>
          <a:p>
            <a:pPr algn="just" rtl="1"/>
            <a:r>
              <a:rPr lang="fa-IR" b="1" dirty="0" smtClean="0">
                <a:cs typeface="B Nazanin" pitchFamily="2" charset="-78"/>
              </a:rPr>
              <a:t>12-</a:t>
            </a:r>
            <a:r>
              <a:rPr lang="fa-IR" dirty="0" smtClean="0">
                <a:cs typeface="B Nazanin" pitchFamily="2" charset="-78"/>
              </a:rPr>
              <a:t> کارکنان دستگاه های اجرایی باید از انجام امور شخصی در منظر مراجعین و به طور کلی در ساعات اداری اجتناب کنند.</a:t>
            </a:r>
            <a:endParaRPr lang="en-US" dirty="0">
              <a:cs typeface="B Nazanin" pitchFamily="2" charset="-78"/>
            </a:endParaRPr>
          </a:p>
        </p:txBody>
      </p:sp>
      <p:sp>
        <p:nvSpPr>
          <p:cNvPr id="4" name="Footer Placeholder 3"/>
          <p:cNvSpPr>
            <a:spLocks noGrp="1"/>
          </p:cNvSpPr>
          <p:nvPr>
            <p:ph type="ftr" sz="quarter" idx="11"/>
          </p:nvPr>
        </p:nvSpPr>
        <p:spPr/>
        <p:txBody>
          <a:bodyPr/>
          <a:lstStyle/>
          <a:p>
            <a:r>
              <a:rPr lang="fa-IR" smtClean="0"/>
              <a:t>صیانت از حقوق شهروندی در نظام اداری</a:t>
            </a:r>
            <a:endParaRPr lang="en-US"/>
          </a:p>
        </p:txBody>
      </p:sp>
      <p:sp>
        <p:nvSpPr>
          <p:cNvPr id="5" name="Slide Number Placeholder 4"/>
          <p:cNvSpPr>
            <a:spLocks noGrp="1"/>
          </p:cNvSpPr>
          <p:nvPr>
            <p:ph type="sldNum" sz="quarter" idx="12"/>
          </p:nvPr>
        </p:nvSpPr>
        <p:spPr>
          <a:xfrm>
            <a:off x="7596336" y="6309320"/>
            <a:ext cx="762000" cy="365125"/>
          </a:xfrm>
        </p:spPr>
        <p:txBody>
          <a:bodyPr/>
          <a:lstStyle/>
          <a:p>
            <a:fld id="{36633FBD-E5C5-4706-B188-57FBEE228433}" type="slidenum">
              <a:rPr lang="en-US" smtClean="0"/>
              <a:pPr/>
              <a:t>51</a:t>
            </a:fld>
            <a:endParaRPr lang="en-US" dirty="0"/>
          </a:p>
        </p:txBody>
      </p:sp>
    </p:spTree>
    <p:extLst>
      <p:ext uri="{BB962C8B-B14F-4D97-AF65-F5344CB8AC3E}">
        <p14:creationId xmlns:p14="http://schemas.microsoft.com/office/powerpoint/2010/main" val="4093941784"/>
      </p:ext>
    </p:extLst>
  </p:cSld>
  <p:clrMapOvr>
    <a:masterClrMapping/>
  </p:clrMapOvr>
  <p:transition spd="slow">
    <p:pull/>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476672"/>
            <a:ext cx="7543800" cy="5544616"/>
          </a:xfrm>
        </p:spPr>
        <p:txBody>
          <a:bodyPr>
            <a:normAutofit/>
          </a:bodyPr>
          <a:lstStyle/>
          <a:p>
            <a:pPr marL="0" indent="0" algn="just" rtl="1">
              <a:buNone/>
            </a:pPr>
            <a:r>
              <a:rPr lang="fa-IR" sz="2000" dirty="0" smtClean="0">
                <a:solidFill>
                  <a:srgbClr val="AC0000"/>
                </a:solidFill>
                <a:cs typeface="B Titr" pitchFamily="2" charset="-78"/>
              </a:rPr>
              <a:t>ماده 7- </a:t>
            </a:r>
            <a:r>
              <a:rPr lang="fa-IR" sz="2000" u="sng" dirty="0" smtClean="0">
                <a:solidFill>
                  <a:srgbClr val="AC0000"/>
                </a:solidFill>
                <a:cs typeface="B Titr" pitchFamily="2" charset="-78"/>
              </a:rPr>
              <a:t>حق حفظ و رعایت حریم خصوصی همه افراد</a:t>
            </a:r>
          </a:p>
          <a:p>
            <a:pPr algn="just" rtl="1"/>
            <a:r>
              <a:rPr lang="fa-IR" b="1" dirty="0" smtClean="0">
                <a:cs typeface="B Nazanin" pitchFamily="2" charset="-78"/>
              </a:rPr>
              <a:t>1-</a:t>
            </a:r>
            <a:r>
              <a:rPr lang="fa-IR" dirty="0" smtClean="0">
                <a:cs typeface="B Nazanin" pitchFamily="2" charset="-78"/>
              </a:rPr>
              <a:t> </a:t>
            </a:r>
            <a:r>
              <a:rPr lang="fa-IR" sz="2000" dirty="0" smtClean="0">
                <a:cs typeface="B Titr" pitchFamily="2" charset="-78"/>
              </a:rPr>
              <a:t>اگر فردی اثبات کند که اطلاعات شخصی مربوط به او نادرست، ناقص یا روزآمد نیست، دستگاه اجرایی دارنده اطلاعات، باید نسبت به اصلاح اطلاعات مذکور اقدام نماید. چنانچه فرد و دستگاه درباره صحیح، کامل و روزآمد بودن اطلاعات جمع آوری شده اختلاف داشته باشند، فرد می تواند از دستگاه بخواهد تا ادعای وی در این زمینه در پرونده او منعکس شود. چنانچه اطلاعات شخصی وی در اختیار دیگر دستگاه های اجرایی قرار گیرد اعتراض فرد نیز باید به آنها منعکس گردد.</a:t>
            </a:r>
          </a:p>
          <a:p>
            <a:pPr algn="just" rtl="1"/>
            <a:r>
              <a:rPr lang="fa-IR" b="1" dirty="0" smtClean="0">
                <a:cs typeface="B Nazanin" pitchFamily="2" charset="-78"/>
              </a:rPr>
              <a:t>2-</a:t>
            </a:r>
            <a:r>
              <a:rPr lang="fa-IR" dirty="0" smtClean="0">
                <a:cs typeface="B Nazanin" pitchFamily="2" charset="-78"/>
              </a:rPr>
              <a:t> </a:t>
            </a:r>
            <a:r>
              <a:rPr lang="fa-IR" sz="2000" dirty="0" smtClean="0">
                <a:cs typeface="B Titr" pitchFamily="2" charset="-78"/>
              </a:rPr>
              <a:t>جمع آوری اطلاعات شخصی از افراد توسط دستگاه های اجرایی، تنها د حد ضرورت و با استفاده از طرق و وسایل قانونی و شفاف مجاز بوده و استفاده از وسایل و روش های غیر قانونی ونا متعارف ممنوع است. این اطلاعات تا حد امکان باید از خود اشخاص اخذ و جمع آوری گردد.</a:t>
            </a:r>
          </a:p>
          <a:p>
            <a:pPr algn="just" rtl="1"/>
            <a:r>
              <a:rPr lang="fa-IR" b="1" dirty="0" smtClean="0">
                <a:cs typeface="B Nazanin" pitchFamily="2" charset="-78"/>
              </a:rPr>
              <a:t>3-</a:t>
            </a:r>
            <a:r>
              <a:rPr lang="fa-IR" dirty="0" smtClean="0">
                <a:cs typeface="B Nazanin" pitchFamily="2" charset="-78"/>
              </a:rPr>
              <a:t> دستگاه های اجرایی باید اطلاعات شخصی افراد را فقط در جهت منظور هدف و پس از جمع آوری آنها ب کار برده و نباید برای اهداف و مقاصد دیگر از آنها استفاده و یا در اختیار سایر دستگاه ها و اشخاص غیرمسئول قرار دهند.</a:t>
            </a:r>
          </a:p>
        </p:txBody>
      </p:sp>
      <p:sp>
        <p:nvSpPr>
          <p:cNvPr id="4" name="Footer Placeholder 3"/>
          <p:cNvSpPr>
            <a:spLocks noGrp="1"/>
          </p:cNvSpPr>
          <p:nvPr>
            <p:ph type="ftr" sz="quarter" idx="11"/>
          </p:nvPr>
        </p:nvSpPr>
        <p:spPr/>
        <p:txBody>
          <a:bodyPr/>
          <a:lstStyle/>
          <a:p>
            <a:r>
              <a:rPr lang="fa-IR" smtClean="0"/>
              <a:t>صیانت از حقوق شهروندی در نظام اداری</a:t>
            </a:r>
            <a:endParaRPr lang="en-US"/>
          </a:p>
        </p:txBody>
      </p:sp>
      <p:sp>
        <p:nvSpPr>
          <p:cNvPr id="5" name="Slide Number Placeholder 4"/>
          <p:cNvSpPr>
            <a:spLocks noGrp="1"/>
          </p:cNvSpPr>
          <p:nvPr>
            <p:ph type="sldNum" sz="quarter" idx="12"/>
          </p:nvPr>
        </p:nvSpPr>
        <p:spPr>
          <a:xfrm>
            <a:off x="7596336" y="6309320"/>
            <a:ext cx="762000" cy="365125"/>
          </a:xfrm>
        </p:spPr>
        <p:txBody>
          <a:bodyPr/>
          <a:lstStyle/>
          <a:p>
            <a:fld id="{36633FBD-E5C5-4706-B188-57FBEE228433}" type="slidenum">
              <a:rPr lang="en-US" smtClean="0"/>
              <a:pPr/>
              <a:t>52</a:t>
            </a:fld>
            <a:endParaRPr lang="en-US" dirty="0"/>
          </a:p>
        </p:txBody>
      </p:sp>
    </p:spTree>
    <p:extLst>
      <p:ext uri="{BB962C8B-B14F-4D97-AF65-F5344CB8AC3E}">
        <p14:creationId xmlns:p14="http://schemas.microsoft.com/office/powerpoint/2010/main" val="2596637049"/>
      </p:ext>
    </p:extLst>
  </p:cSld>
  <p:clrMapOvr>
    <a:masterClrMapping/>
  </p:clrMapOvr>
  <p:transition spd="slow">
    <p:pull/>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548680"/>
            <a:ext cx="7543800" cy="5544616"/>
          </a:xfrm>
        </p:spPr>
        <p:txBody>
          <a:bodyPr/>
          <a:lstStyle/>
          <a:p>
            <a:pPr algn="just" rtl="1"/>
            <a:r>
              <a:rPr lang="fa-IR" b="1" dirty="0" smtClean="0">
                <a:cs typeface="B Nazanin" pitchFamily="2" charset="-78"/>
              </a:rPr>
              <a:t>4-</a:t>
            </a:r>
            <a:r>
              <a:rPr lang="fa-IR" dirty="0" smtClean="0">
                <a:cs typeface="B Nazanin" pitchFamily="2" charset="-78"/>
              </a:rPr>
              <a:t> دستگاه های اجرایی باید تدابیر ضروری جهت پیشگیری از مفقود شدن، افشاء یا سوء استفاده از اطلاعات افراد که به مناسبت وظایف و اختیارات خود از آنها مطلع شده اند را اتخاذ کنند.</a:t>
            </a:r>
          </a:p>
          <a:p>
            <a:pPr algn="just" rtl="1"/>
            <a:r>
              <a:rPr lang="fa-IR" b="1" dirty="0" smtClean="0">
                <a:cs typeface="B Nazanin" pitchFamily="2" charset="-78"/>
              </a:rPr>
              <a:t>5-</a:t>
            </a:r>
            <a:r>
              <a:rPr lang="fa-IR" dirty="0" smtClean="0">
                <a:cs typeface="B Nazanin" pitchFamily="2" charset="-78"/>
              </a:rPr>
              <a:t> </a:t>
            </a:r>
            <a:r>
              <a:rPr lang="fa-IR" sz="2000" dirty="0" smtClean="0">
                <a:cs typeface="B Titr" pitchFamily="2" charset="-78"/>
              </a:rPr>
              <a:t>رهگیری و شنود ارتباطات اینترنتی، تلفنی و کلامی-حضوری افراد در دستگاه های اجرایی ممنوع است و در صورت ضرورت در چارچوب قوانین مربوطه انجام خواهد گرفت.</a:t>
            </a:r>
          </a:p>
          <a:p>
            <a:pPr algn="just" rtl="1"/>
            <a:r>
              <a:rPr lang="fa-IR" b="1" dirty="0" smtClean="0">
                <a:cs typeface="B Nazanin" pitchFamily="2" charset="-78"/>
              </a:rPr>
              <a:t>6-</a:t>
            </a:r>
            <a:r>
              <a:rPr lang="fa-IR" dirty="0" smtClean="0">
                <a:cs typeface="B Nazanin" pitchFamily="2" charset="-78"/>
              </a:rPr>
              <a:t> دستگاه های اجرایی مجاز به استفاده از نظارت های الکترونیکی مغایر با حریم شخصی افراد نیستند مگر انکه بر مبنای دلایل قوی، احتمال ارتکاب فعالیت های مجرمانه در محیط کار از قبیل سرقت، تخریب اموال یا سوءاستفاده از اموال محل کار وجود داشته باشد، یا این امر برای تامین امنیت بهداشت محل کار یا کارکنان ضروری باشد.</a:t>
            </a:r>
          </a:p>
          <a:p>
            <a:pPr algn="just" rtl="1"/>
            <a:r>
              <a:rPr lang="fa-IR" b="1" dirty="0" smtClean="0">
                <a:cs typeface="B Nazanin" pitchFamily="2" charset="-78"/>
              </a:rPr>
              <a:t>7- </a:t>
            </a:r>
            <a:r>
              <a:rPr lang="fa-IR" dirty="0" smtClean="0">
                <a:cs typeface="B Nazanin" pitchFamily="2" charset="-78"/>
              </a:rPr>
              <a:t>در صورت ضرورت برای اعمال نظارت الکترونیکی و نصب دوربین، دستگاه اجرایی باید مراتب را با هشدار مکتوب و استفاده از علائم قابل رویت، به اطلاع مردم و مراجعین برساند. </a:t>
            </a:r>
          </a:p>
        </p:txBody>
      </p:sp>
      <p:sp>
        <p:nvSpPr>
          <p:cNvPr id="4" name="Footer Placeholder 3"/>
          <p:cNvSpPr>
            <a:spLocks noGrp="1"/>
          </p:cNvSpPr>
          <p:nvPr>
            <p:ph type="ftr" sz="quarter" idx="11"/>
          </p:nvPr>
        </p:nvSpPr>
        <p:spPr/>
        <p:txBody>
          <a:bodyPr/>
          <a:lstStyle/>
          <a:p>
            <a:r>
              <a:rPr lang="fa-IR" smtClean="0"/>
              <a:t>صیانت از حقوق شهروندی در نظام اداری</a:t>
            </a:r>
            <a:endParaRPr lang="en-US"/>
          </a:p>
        </p:txBody>
      </p:sp>
      <p:sp>
        <p:nvSpPr>
          <p:cNvPr id="5" name="Slide Number Placeholder 4"/>
          <p:cNvSpPr>
            <a:spLocks noGrp="1"/>
          </p:cNvSpPr>
          <p:nvPr>
            <p:ph type="sldNum" sz="quarter" idx="12"/>
          </p:nvPr>
        </p:nvSpPr>
        <p:spPr>
          <a:xfrm>
            <a:off x="7524328" y="6309320"/>
            <a:ext cx="762000" cy="365125"/>
          </a:xfrm>
        </p:spPr>
        <p:txBody>
          <a:bodyPr/>
          <a:lstStyle/>
          <a:p>
            <a:fld id="{36633FBD-E5C5-4706-B188-57FBEE228433}" type="slidenum">
              <a:rPr lang="en-US" smtClean="0"/>
              <a:pPr/>
              <a:t>53</a:t>
            </a:fld>
            <a:endParaRPr lang="en-US" dirty="0"/>
          </a:p>
        </p:txBody>
      </p:sp>
    </p:spTree>
    <p:extLst>
      <p:ext uri="{BB962C8B-B14F-4D97-AF65-F5344CB8AC3E}">
        <p14:creationId xmlns:p14="http://schemas.microsoft.com/office/powerpoint/2010/main" val="2984308158"/>
      </p:ext>
    </p:extLst>
  </p:cSld>
  <p:clrMapOvr>
    <a:masterClrMapping/>
  </p:clrMapOvr>
  <p:transition spd="slow">
    <p:pull/>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476672"/>
            <a:ext cx="7543800" cy="5616624"/>
          </a:xfrm>
        </p:spPr>
        <p:txBody>
          <a:bodyPr>
            <a:normAutofit fontScale="92500"/>
          </a:bodyPr>
          <a:lstStyle/>
          <a:p>
            <a:pPr marL="0" indent="0" algn="just" rtl="1">
              <a:buNone/>
            </a:pPr>
            <a:r>
              <a:rPr lang="fa-IR" sz="2200" dirty="0" smtClean="0">
                <a:solidFill>
                  <a:srgbClr val="AC0000"/>
                </a:solidFill>
                <a:cs typeface="B Titr" pitchFamily="2" charset="-78"/>
              </a:rPr>
              <a:t>ماده 8- </a:t>
            </a:r>
            <a:r>
              <a:rPr lang="fa-IR" sz="2200" u="sng" dirty="0" smtClean="0">
                <a:solidFill>
                  <a:srgbClr val="AC0000"/>
                </a:solidFill>
                <a:cs typeface="B Titr" pitchFamily="2" charset="-78"/>
              </a:rPr>
              <a:t>حق آگاهی به موقع از تصمیمات و فرآیندهای اداری و دسترسی به اطلاعات مورد نیاز</a:t>
            </a:r>
          </a:p>
          <a:p>
            <a:pPr algn="just" rtl="1"/>
            <a:r>
              <a:rPr lang="fa-IR" b="1" dirty="0" smtClean="0">
                <a:solidFill>
                  <a:schemeClr val="tx1"/>
                </a:solidFill>
                <a:cs typeface="B Nazanin" pitchFamily="2" charset="-78"/>
              </a:rPr>
              <a:t>1-</a:t>
            </a:r>
            <a:r>
              <a:rPr lang="fa-IR" dirty="0" smtClean="0">
                <a:solidFill>
                  <a:schemeClr val="tx1"/>
                </a:solidFill>
                <a:cs typeface="B Nazanin" pitchFamily="2" charset="-78"/>
              </a:rPr>
              <a:t> </a:t>
            </a:r>
            <a:r>
              <a:rPr lang="fa-IR" sz="2200" b="1" dirty="0" smtClean="0">
                <a:solidFill>
                  <a:schemeClr val="tx1"/>
                </a:solidFill>
                <a:cs typeface="B Titr" pitchFamily="2" charset="-78"/>
              </a:rPr>
              <a:t>مردم حق دارند بر اساس اطلاعاتی که دستگاه های اجرایی در دسترس قرار می دهند یا منتشر می کنند، برنامه های خود را تنظیم کنند، چنانچه دستگاهی بر خلاف اطلاعاتی که قبلا اعلام کرده و آن اطلاعات، مبنای تصمیمات و اقدامات مردم قرار گرفته عمل نماید، باید پاسخگو باشد.</a:t>
            </a:r>
          </a:p>
          <a:p>
            <a:pPr algn="just" rtl="1"/>
            <a:r>
              <a:rPr lang="fa-IR" b="1" dirty="0" smtClean="0">
                <a:solidFill>
                  <a:schemeClr val="tx1"/>
                </a:solidFill>
                <a:cs typeface="B Nazanin" pitchFamily="2" charset="-78"/>
              </a:rPr>
              <a:t>2-</a:t>
            </a:r>
            <a:r>
              <a:rPr lang="fa-IR" dirty="0" smtClean="0">
                <a:solidFill>
                  <a:schemeClr val="tx1"/>
                </a:solidFill>
                <a:cs typeface="B Nazanin" pitchFamily="2" charset="-78"/>
              </a:rPr>
              <a:t> </a:t>
            </a:r>
            <a:r>
              <a:rPr lang="fa-IR" sz="2200" b="1" dirty="0" smtClean="0">
                <a:solidFill>
                  <a:schemeClr val="tx1"/>
                </a:solidFill>
                <a:cs typeface="B Titr" pitchFamily="2" charset="-78"/>
              </a:rPr>
              <a:t>در راستای تحقق نظارت واقعی مردم، دستگاه های اجرایی باید به طور سالانه، گزارش عملکرد خود را در دسترس عموم قرار دهند.</a:t>
            </a:r>
          </a:p>
          <a:p>
            <a:pPr algn="just" rtl="1"/>
            <a:r>
              <a:rPr lang="fa-IR" b="1" dirty="0" smtClean="0">
                <a:solidFill>
                  <a:schemeClr val="tx1"/>
                </a:solidFill>
                <a:cs typeface="B Nazanin" pitchFamily="2" charset="-78"/>
              </a:rPr>
              <a:t>3-</a:t>
            </a:r>
            <a:r>
              <a:rPr lang="fa-IR" dirty="0" smtClean="0">
                <a:solidFill>
                  <a:schemeClr val="tx1"/>
                </a:solidFill>
                <a:cs typeface="B Nazanin" pitchFamily="2" charset="-78"/>
              </a:rPr>
              <a:t> با رعایت قانون انتشار و دسترسی آزاد به اطلاعات مصوب سال 1388 و آیین نامه های اجرایی آن و سایر قوانین و مقرراتی که حق دسترسی افراد به اطلاعات موجود در دستگاه های اجرایی را تصریح کرده اند، دستگاه های اجرایی موظفند اطلاعات درخواستی مردم را در دسترس آنها قرار دهند.</a:t>
            </a:r>
          </a:p>
          <a:p>
            <a:pPr algn="just" rtl="1"/>
            <a:r>
              <a:rPr lang="fa-IR" b="1" dirty="0" smtClean="0">
                <a:solidFill>
                  <a:schemeClr val="tx1"/>
                </a:solidFill>
                <a:cs typeface="B Nazanin" pitchFamily="2" charset="-78"/>
              </a:rPr>
              <a:t>4-</a:t>
            </a:r>
            <a:r>
              <a:rPr lang="fa-IR" dirty="0" smtClean="0">
                <a:solidFill>
                  <a:schemeClr val="tx1"/>
                </a:solidFill>
                <a:cs typeface="B Nazanin" pitchFamily="2" charset="-78"/>
              </a:rPr>
              <a:t> به موجب ماده (10) قانون انتشار و دسترسی آزاد به اطلاعات، هر دستگاه اجرایی باید راهنمای دسترسی مردم به اطلاعات خود مشتمل بر انواع و اشکال اطلاعات موجود در آن موسسه و نیز نحوه دسترسی افراد را در سامانه اطلاع رسانی خود منتشرر کرده و به صورت مکتوب نیز در اختیار متقاضیان قرار دهند.</a:t>
            </a:r>
            <a:endParaRPr lang="en-US" dirty="0">
              <a:solidFill>
                <a:schemeClr val="tx1"/>
              </a:solidFill>
              <a:cs typeface="B Nazanin" pitchFamily="2" charset="-78"/>
            </a:endParaRPr>
          </a:p>
        </p:txBody>
      </p:sp>
      <p:sp>
        <p:nvSpPr>
          <p:cNvPr id="4" name="Footer Placeholder 3"/>
          <p:cNvSpPr>
            <a:spLocks noGrp="1"/>
          </p:cNvSpPr>
          <p:nvPr>
            <p:ph type="ftr" sz="quarter" idx="11"/>
          </p:nvPr>
        </p:nvSpPr>
        <p:spPr/>
        <p:txBody>
          <a:bodyPr/>
          <a:lstStyle/>
          <a:p>
            <a:r>
              <a:rPr lang="fa-IR" smtClean="0"/>
              <a:t>صیانت از حقوق شهروندی در نظام اداری</a:t>
            </a:r>
            <a:endParaRPr lang="en-US"/>
          </a:p>
        </p:txBody>
      </p:sp>
      <p:sp>
        <p:nvSpPr>
          <p:cNvPr id="5" name="Slide Number Placeholder 4"/>
          <p:cNvSpPr>
            <a:spLocks noGrp="1"/>
          </p:cNvSpPr>
          <p:nvPr>
            <p:ph type="sldNum" sz="quarter" idx="12"/>
          </p:nvPr>
        </p:nvSpPr>
        <p:spPr>
          <a:xfrm>
            <a:off x="7524328" y="6309320"/>
            <a:ext cx="762000" cy="365125"/>
          </a:xfrm>
        </p:spPr>
        <p:txBody>
          <a:bodyPr/>
          <a:lstStyle/>
          <a:p>
            <a:fld id="{36633FBD-E5C5-4706-B188-57FBEE228433}" type="slidenum">
              <a:rPr lang="en-US" smtClean="0"/>
              <a:pPr/>
              <a:t>54</a:t>
            </a:fld>
            <a:endParaRPr lang="en-US" dirty="0"/>
          </a:p>
        </p:txBody>
      </p:sp>
    </p:spTree>
    <p:extLst>
      <p:ext uri="{BB962C8B-B14F-4D97-AF65-F5344CB8AC3E}">
        <p14:creationId xmlns:p14="http://schemas.microsoft.com/office/powerpoint/2010/main" val="4250166863"/>
      </p:ext>
    </p:extLst>
  </p:cSld>
  <p:clrMapOvr>
    <a:masterClrMapping/>
  </p:clrMapOvr>
  <p:transition spd="slow">
    <p:pull/>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548680"/>
            <a:ext cx="7543800" cy="5544616"/>
          </a:xfrm>
        </p:spPr>
        <p:txBody>
          <a:bodyPr/>
          <a:lstStyle/>
          <a:p>
            <a:pPr algn="just" rtl="1"/>
            <a:r>
              <a:rPr lang="fa-IR" b="1" dirty="0" smtClean="0">
                <a:cs typeface="B Nazanin" pitchFamily="2" charset="-78"/>
              </a:rPr>
              <a:t>5-</a:t>
            </a:r>
            <a:r>
              <a:rPr lang="fa-IR" dirty="0" smtClean="0">
                <a:cs typeface="B Nazanin" pitchFamily="2" charset="-78"/>
              </a:rPr>
              <a:t> برای آشنا نمودن با حقوق خود و فرآیند های اداری، دستگاه های اجرایی باید به آموزش همگانی از طریق وسایل ارتباط جمعی اقدام، تا مردم ضمن آشنایی با جقوق و تکالیف خود در تعامل با آن سازمان، انتظارات خود را تنظیم نمایند.</a:t>
            </a:r>
          </a:p>
          <a:p>
            <a:pPr algn="just" rtl="1"/>
            <a:endParaRPr lang="fa-IR" dirty="0">
              <a:cs typeface="B Nazanin" pitchFamily="2" charset="-78"/>
            </a:endParaRPr>
          </a:p>
          <a:p>
            <a:pPr algn="just" rtl="1"/>
            <a:r>
              <a:rPr lang="fa-IR" b="1" dirty="0" smtClean="0">
                <a:cs typeface="B Nazanin" pitchFamily="2" charset="-78"/>
              </a:rPr>
              <a:t>6-</a:t>
            </a:r>
            <a:r>
              <a:rPr lang="fa-IR" dirty="0" smtClean="0">
                <a:cs typeface="B Nazanin" pitchFamily="2" charset="-78"/>
              </a:rPr>
              <a:t> اطلاعات مورد نیاز مردم می بایستت از طریق مختلف نظیر موارد ذیل در اختیار آنها قرار داده شوند:</a:t>
            </a:r>
          </a:p>
          <a:p>
            <a:pPr algn="just" rtl="1"/>
            <a:r>
              <a:rPr lang="fa-IR" b="1" dirty="0" smtClean="0">
                <a:cs typeface="B Nazanin" pitchFamily="2" charset="-78"/>
              </a:rPr>
              <a:t>الف-</a:t>
            </a:r>
            <a:r>
              <a:rPr lang="fa-IR" dirty="0" smtClean="0">
                <a:cs typeface="B Nazanin" pitchFamily="2" charset="-78"/>
              </a:rPr>
              <a:t> </a:t>
            </a:r>
            <a:r>
              <a:rPr lang="fa-IR" sz="2000" dirty="0" smtClean="0">
                <a:cs typeface="B Titr" pitchFamily="2" charset="-78"/>
              </a:rPr>
              <a:t>نصب تابلو راهنما در میادی ورودی و معرض دید مراجعین و نیز تارنما(وبسایت) و درگاه (پرتال) اینترنتی</a:t>
            </a:r>
            <a:r>
              <a:rPr lang="fa-IR" dirty="0" smtClean="0">
                <a:cs typeface="B Nazanin" pitchFamily="2" charset="-78"/>
              </a:rPr>
              <a:t> </a:t>
            </a:r>
          </a:p>
          <a:p>
            <a:pPr algn="just" rtl="1"/>
            <a:r>
              <a:rPr lang="fa-IR" b="1" dirty="0" smtClean="0">
                <a:cs typeface="B Nazanin" pitchFamily="2" charset="-78"/>
              </a:rPr>
              <a:t>ب-</a:t>
            </a:r>
            <a:r>
              <a:rPr lang="fa-IR" dirty="0" smtClean="0">
                <a:cs typeface="B Nazanin" pitchFamily="2" charset="-78"/>
              </a:rPr>
              <a:t> </a:t>
            </a:r>
            <a:r>
              <a:rPr lang="fa-IR" sz="2000" dirty="0" smtClean="0">
                <a:cs typeface="B Titr" pitchFamily="2" charset="-78"/>
              </a:rPr>
              <a:t>تهیه و توزیع بروشور و کتاب راهنمای مراجعین</a:t>
            </a:r>
          </a:p>
          <a:p>
            <a:pPr algn="just" rtl="1"/>
            <a:r>
              <a:rPr lang="fa-IR" b="1" dirty="0" smtClean="0">
                <a:cs typeface="B Nazanin" pitchFamily="2" charset="-78"/>
              </a:rPr>
              <a:t>ج-</a:t>
            </a:r>
            <a:r>
              <a:rPr lang="fa-IR" dirty="0" smtClean="0">
                <a:cs typeface="B Nazanin" pitchFamily="2" charset="-78"/>
              </a:rPr>
              <a:t> </a:t>
            </a:r>
            <a:r>
              <a:rPr lang="fa-IR" sz="2000" dirty="0" smtClean="0">
                <a:cs typeface="B Titr" pitchFamily="2" charset="-78"/>
              </a:rPr>
              <a:t>راه اندازی خط تلفن گویا</a:t>
            </a:r>
          </a:p>
          <a:p>
            <a:pPr algn="just" rtl="1"/>
            <a:r>
              <a:rPr lang="fa-IR" b="1" dirty="0" smtClean="0">
                <a:cs typeface="B Nazanin" pitchFamily="2" charset="-78"/>
              </a:rPr>
              <a:t>د-</a:t>
            </a:r>
            <a:r>
              <a:rPr lang="fa-IR" dirty="0" smtClean="0">
                <a:cs typeface="B Nazanin" pitchFamily="2" charset="-78"/>
              </a:rPr>
              <a:t> </a:t>
            </a:r>
            <a:r>
              <a:rPr lang="fa-IR" sz="2000" dirty="0" smtClean="0">
                <a:cs typeface="B Titr" pitchFamily="2" charset="-78"/>
              </a:rPr>
              <a:t>نصب نام، پست سازمانی و رئوس وظایف متصدیان انجام کار در محل استقرار آنان</a:t>
            </a:r>
          </a:p>
          <a:p>
            <a:pPr algn="just" rtl="1"/>
            <a:endParaRPr lang="en-US" dirty="0">
              <a:cs typeface="B Nazanin" pitchFamily="2" charset="-78"/>
            </a:endParaRPr>
          </a:p>
        </p:txBody>
      </p:sp>
      <p:sp>
        <p:nvSpPr>
          <p:cNvPr id="4" name="Footer Placeholder 3"/>
          <p:cNvSpPr>
            <a:spLocks noGrp="1"/>
          </p:cNvSpPr>
          <p:nvPr>
            <p:ph type="ftr" sz="quarter" idx="11"/>
          </p:nvPr>
        </p:nvSpPr>
        <p:spPr/>
        <p:txBody>
          <a:bodyPr/>
          <a:lstStyle/>
          <a:p>
            <a:r>
              <a:rPr lang="fa-IR" smtClean="0"/>
              <a:t>صیانت از حقوق شهروندی در نظام اداری</a:t>
            </a:r>
            <a:endParaRPr lang="en-US"/>
          </a:p>
        </p:txBody>
      </p:sp>
      <p:sp>
        <p:nvSpPr>
          <p:cNvPr id="5" name="Slide Number Placeholder 4"/>
          <p:cNvSpPr>
            <a:spLocks noGrp="1"/>
          </p:cNvSpPr>
          <p:nvPr>
            <p:ph type="sldNum" sz="quarter" idx="12"/>
          </p:nvPr>
        </p:nvSpPr>
        <p:spPr>
          <a:xfrm>
            <a:off x="7596336" y="6309320"/>
            <a:ext cx="762000" cy="365125"/>
          </a:xfrm>
        </p:spPr>
        <p:txBody>
          <a:bodyPr/>
          <a:lstStyle/>
          <a:p>
            <a:fld id="{36633FBD-E5C5-4706-B188-57FBEE228433}" type="slidenum">
              <a:rPr lang="en-US" smtClean="0"/>
              <a:pPr/>
              <a:t>55</a:t>
            </a:fld>
            <a:endParaRPr lang="en-US" dirty="0"/>
          </a:p>
        </p:txBody>
      </p:sp>
    </p:spTree>
    <p:extLst>
      <p:ext uri="{BB962C8B-B14F-4D97-AF65-F5344CB8AC3E}">
        <p14:creationId xmlns:p14="http://schemas.microsoft.com/office/powerpoint/2010/main" val="2095338918"/>
      </p:ext>
    </p:extLst>
  </p:cSld>
  <p:clrMapOvr>
    <a:masterClrMapping/>
  </p:clrMapOvr>
  <p:transition spd="slow">
    <p:pull/>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476672"/>
            <a:ext cx="7543800" cy="5544616"/>
          </a:xfrm>
        </p:spPr>
        <p:txBody>
          <a:bodyPr>
            <a:normAutofit lnSpcReduction="10000"/>
          </a:bodyPr>
          <a:lstStyle/>
          <a:p>
            <a:pPr algn="just" rtl="1"/>
            <a:r>
              <a:rPr lang="fa-IR" b="1" dirty="0" smtClean="0">
                <a:cs typeface="B Nazanin" pitchFamily="2" charset="-78"/>
              </a:rPr>
              <a:t>7-</a:t>
            </a:r>
            <a:r>
              <a:rPr lang="fa-IR" dirty="0" smtClean="0">
                <a:cs typeface="B Nazanin" pitchFamily="2" charset="-78"/>
              </a:rPr>
              <a:t> دستگاه های اجرایی باید در ابلاغ تصمیمات خود به مراجعین ضمن رعایت نکات زیر، نسخه ای از تصمیم اتخاذ شده را یه ذینفع تحویل نمایند:</a:t>
            </a:r>
          </a:p>
          <a:p>
            <a:pPr algn="just" rtl="1"/>
            <a:r>
              <a:rPr lang="fa-IR" b="1" dirty="0" smtClean="0">
                <a:cs typeface="B Nazanin" pitchFamily="2" charset="-78"/>
              </a:rPr>
              <a:t>الف-</a:t>
            </a:r>
            <a:r>
              <a:rPr lang="fa-IR" dirty="0" smtClean="0">
                <a:cs typeface="B Nazanin" pitchFamily="2" charset="-78"/>
              </a:rPr>
              <a:t> </a:t>
            </a:r>
            <a:r>
              <a:rPr lang="fa-IR" sz="2000" dirty="0" smtClean="0">
                <a:cs typeface="B Titr" pitchFamily="2" charset="-78"/>
              </a:rPr>
              <a:t>تاریخ و شماره تصمیم</a:t>
            </a:r>
            <a:endParaRPr lang="fa-IR" dirty="0" smtClean="0">
              <a:cs typeface="B Titr" pitchFamily="2" charset="-78"/>
            </a:endParaRPr>
          </a:p>
          <a:p>
            <a:pPr algn="just" rtl="1"/>
            <a:r>
              <a:rPr lang="fa-IR" b="1" dirty="0" smtClean="0">
                <a:cs typeface="B Nazanin" pitchFamily="2" charset="-78"/>
              </a:rPr>
              <a:t>ب-</a:t>
            </a:r>
            <a:r>
              <a:rPr lang="fa-IR" dirty="0" smtClean="0">
                <a:cs typeface="B Nazanin" pitchFamily="2" charset="-78"/>
              </a:rPr>
              <a:t> </a:t>
            </a:r>
            <a:r>
              <a:rPr lang="fa-IR" sz="2000" dirty="0" smtClean="0">
                <a:cs typeface="B Titr" pitchFamily="2" charset="-78"/>
              </a:rPr>
              <a:t>مشخصات متقاضی</a:t>
            </a:r>
          </a:p>
          <a:p>
            <a:pPr algn="just" rtl="1"/>
            <a:r>
              <a:rPr lang="fa-IR" b="1" dirty="0" smtClean="0">
                <a:cs typeface="B Nazanin" pitchFamily="2" charset="-78"/>
              </a:rPr>
              <a:t>ج-</a:t>
            </a:r>
            <a:r>
              <a:rPr lang="fa-IR" dirty="0" smtClean="0">
                <a:cs typeface="B Nazanin" pitchFamily="2" charset="-78"/>
              </a:rPr>
              <a:t> </a:t>
            </a:r>
            <a:r>
              <a:rPr lang="fa-IR" sz="2000" dirty="0" smtClean="0">
                <a:cs typeface="B Titr" pitchFamily="2" charset="-78"/>
              </a:rPr>
              <a:t>مستندات قانونی و استدلالهای منجر به تصمیم اتخاذ شده</a:t>
            </a:r>
            <a:endParaRPr lang="fa-IR" dirty="0" smtClean="0">
              <a:cs typeface="B Titr" pitchFamily="2" charset="-78"/>
            </a:endParaRPr>
          </a:p>
          <a:p>
            <a:pPr algn="just" rtl="1"/>
            <a:r>
              <a:rPr lang="fa-IR" b="1" dirty="0" smtClean="0">
                <a:cs typeface="B Nazanin" pitchFamily="2" charset="-78"/>
              </a:rPr>
              <a:t>د-</a:t>
            </a:r>
            <a:r>
              <a:rPr lang="fa-IR" dirty="0" smtClean="0">
                <a:cs typeface="B Nazanin" pitchFamily="2" charset="-78"/>
              </a:rPr>
              <a:t> </a:t>
            </a:r>
            <a:r>
              <a:rPr lang="fa-IR" sz="2000" dirty="0" smtClean="0">
                <a:cs typeface="B Titr" pitchFamily="2" charset="-78"/>
              </a:rPr>
              <a:t>مفاد اصلی تصمیم</a:t>
            </a:r>
          </a:p>
          <a:p>
            <a:pPr algn="just" rtl="1"/>
            <a:r>
              <a:rPr lang="fa-IR" b="1" dirty="0" smtClean="0">
                <a:cs typeface="B Nazanin" pitchFamily="2" charset="-78"/>
              </a:rPr>
              <a:t>ه-</a:t>
            </a:r>
            <a:r>
              <a:rPr lang="fa-IR" dirty="0" smtClean="0">
                <a:cs typeface="B Nazanin" pitchFamily="2" charset="-78"/>
              </a:rPr>
              <a:t> </a:t>
            </a:r>
            <a:r>
              <a:rPr lang="fa-IR" sz="2000" dirty="0" smtClean="0">
                <a:cs typeface="B Titr" pitchFamily="2" charset="-78"/>
              </a:rPr>
              <a:t>اعلام مرجع و مهلت اعتراض به تصمیم </a:t>
            </a:r>
            <a:endParaRPr lang="fa-IR" dirty="0" smtClean="0">
              <a:cs typeface="B Titr" pitchFamily="2" charset="-78"/>
            </a:endParaRPr>
          </a:p>
          <a:p>
            <a:pPr algn="just" rtl="1"/>
            <a:r>
              <a:rPr lang="fa-IR" b="1" dirty="0" smtClean="0">
                <a:cs typeface="B Nazanin" pitchFamily="2" charset="-78"/>
              </a:rPr>
              <a:t>و-</a:t>
            </a:r>
            <a:r>
              <a:rPr lang="fa-IR" dirty="0" smtClean="0">
                <a:cs typeface="B Nazanin" pitchFamily="2" charset="-78"/>
              </a:rPr>
              <a:t> </a:t>
            </a:r>
            <a:r>
              <a:rPr lang="fa-IR" sz="2000" dirty="0" smtClean="0">
                <a:cs typeface="B Titr" pitchFamily="2" charset="-78"/>
              </a:rPr>
              <a:t>نام و سمت صادر کننده ابلاغیه</a:t>
            </a:r>
            <a:endParaRPr lang="fa-IR" dirty="0" smtClean="0">
              <a:cs typeface="B Titr" pitchFamily="2" charset="-78"/>
            </a:endParaRPr>
          </a:p>
          <a:p>
            <a:pPr algn="just" rtl="1"/>
            <a:r>
              <a:rPr lang="fa-IR" b="1" dirty="0" smtClean="0">
                <a:cs typeface="B Nazanin" pitchFamily="2" charset="-78"/>
              </a:rPr>
              <a:t>8-</a:t>
            </a:r>
            <a:r>
              <a:rPr lang="fa-IR" dirty="0" smtClean="0">
                <a:cs typeface="B Nazanin" pitchFamily="2" charset="-78"/>
              </a:rPr>
              <a:t> دستگاه های اجرایی مکلفند فرآیند امجام کار مراجعین را به صورت مرحله به مرحله از طرق مقتضی نظیر ارسال پیامک به اطلاع آنان برسانند.</a:t>
            </a:r>
          </a:p>
          <a:p>
            <a:pPr algn="just" rtl="1"/>
            <a:r>
              <a:rPr lang="fa-IR" b="1" dirty="0" smtClean="0">
                <a:cs typeface="B Nazanin" pitchFamily="2" charset="-78"/>
              </a:rPr>
              <a:t>9-</a:t>
            </a:r>
            <a:r>
              <a:rPr lang="fa-IR" dirty="0" smtClean="0">
                <a:cs typeface="B Nazanin" pitchFamily="2" charset="-78"/>
              </a:rPr>
              <a:t> دستگاه های اجرایی مکلفند اطلاعات راجع به نحوه استفاده مردم از خدمات و فرآیندهای اداری و نحوه مشارکت در آنها و نحوه اعتراض به تصمیمات و اقدامات خود در اختیار عمومم قرار دهند تا زمینه امکان تصمیم گیری آگاهانه را برا آنها فراهم کنند.</a:t>
            </a:r>
            <a:endParaRPr lang="en-US" dirty="0">
              <a:cs typeface="B Nazanin" pitchFamily="2" charset="-78"/>
            </a:endParaRPr>
          </a:p>
        </p:txBody>
      </p:sp>
      <p:sp>
        <p:nvSpPr>
          <p:cNvPr id="4" name="Footer Placeholder 3"/>
          <p:cNvSpPr>
            <a:spLocks noGrp="1"/>
          </p:cNvSpPr>
          <p:nvPr>
            <p:ph type="ftr" sz="quarter" idx="11"/>
          </p:nvPr>
        </p:nvSpPr>
        <p:spPr/>
        <p:txBody>
          <a:bodyPr/>
          <a:lstStyle/>
          <a:p>
            <a:r>
              <a:rPr lang="fa-IR" smtClean="0"/>
              <a:t>صیانت از حقوق شهروندی در نظام اداری</a:t>
            </a:r>
            <a:endParaRPr lang="en-US"/>
          </a:p>
        </p:txBody>
      </p:sp>
      <p:sp>
        <p:nvSpPr>
          <p:cNvPr id="5" name="Slide Number Placeholder 4"/>
          <p:cNvSpPr>
            <a:spLocks noGrp="1"/>
          </p:cNvSpPr>
          <p:nvPr>
            <p:ph type="sldNum" sz="quarter" idx="12"/>
          </p:nvPr>
        </p:nvSpPr>
        <p:spPr>
          <a:xfrm>
            <a:off x="7524328" y="6309320"/>
            <a:ext cx="762000" cy="365125"/>
          </a:xfrm>
        </p:spPr>
        <p:txBody>
          <a:bodyPr/>
          <a:lstStyle/>
          <a:p>
            <a:fld id="{36633FBD-E5C5-4706-B188-57FBEE228433}" type="slidenum">
              <a:rPr lang="en-US" smtClean="0"/>
              <a:pPr/>
              <a:t>56</a:t>
            </a:fld>
            <a:endParaRPr lang="en-US" dirty="0"/>
          </a:p>
        </p:txBody>
      </p:sp>
    </p:spTree>
    <p:extLst>
      <p:ext uri="{BB962C8B-B14F-4D97-AF65-F5344CB8AC3E}">
        <p14:creationId xmlns:p14="http://schemas.microsoft.com/office/powerpoint/2010/main" val="1118506017"/>
      </p:ext>
    </p:extLst>
  </p:cSld>
  <p:clrMapOvr>
    <a:masterClrMapping/>
  </p:clrMapOvr>
  <p:transition spd="slow">
    <p:pull/>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476672"/>
            <a:ext cx="7543800" cy="5616624"/>
          </a:xfrm>
        </p:spPr>
        <p:txBody>
          <a:bodyPr>
            <a:normAutofit fontScale="92500" lnSpcReduction="10000"/>
          </a:bodyPr>
          <a:lstStyle/>
          <a:p>
            <a:pPr algn="just" rtl="1"/>
            <a:r>
              <a:rPr lang="fa-IR" b="1" dirty="0">
                <a:cs typeface="B Nazanin" pitchFamily="2" charset="-78"/>
              </a:rPr>
              <a:t>10-</a:t>
            </a:r>
            <a:r>
              <a:rPr lang="fa-IR" dirty="0">
                <a:cs typeface="B Nazanin" pitchFamily="2" charset="-78"/>
              </a:rPr>
              <a:t> دستگاههای اجرایی باید متناسب با مراجعات، به منظور بهبود مستمر نظام ارائه خدمت و افزایش رضایت مندی مراجعان، به طرق مناسب اطلاع رسانی نمودهو حسب میزان اهمیتی که اطلاع مردم از فعالیتهای آنها دارد، جلسات پرسش و پاسخ با اصحاب رسانه برگزار کنند.</a:t>
            </a:r>
          </a:p>
          <a:p>
            <a:pPr algn="just" rtl="1"/>
            <a:r>
              <a:rPr lang="fa-IR" b="1" dirty="0">
                <a:cs typeface="B Nazanin" pitchFamily="2" charset="-78"/>
              </a:rPr>
              <a:t>11-</a:t>
            </a:r>
            <a:r>
              <a:rPr lang="fa-IR" dirty="0">
                <a:cs typeface="B Nazanin" pitchFamily="2" charset="-78"/>
              </a:rPr>
              <a:t> در جلسات پرسش و پاسخی که از سوی سخنگوی دستگاه اجرایی با روابط عمومی دستگاه برگزار می شود، نباید تبعیضی از حیث دعوت، شرکت، طرح پرسش، ارائه پاسخ و سایر موارد، علیه رسانه های منتقد صورت گیرد.</a:t>
            </a:r>
          </a:p>
          <a:p>
            <a:pPr algn="just" rtl="1"/>
            <a:r>
              <a:rPr lang="fa-IR" b="1" dirty="0" smtClean="0">
                <a:cs typeface="B Nazanin" pitchFamily="2" charset="-78"/>
              </a:rPr>
              <a:t>12-</a:t>
            </a:r>
            <a:r>
              <a:rPr lang="fa-IR" dirty="0" smtClean="0">
                <a:cs typeface="B Nazanin" pitchFamily="2" charset="-78"/>
              </a:rPr>
              <a:t> </a:t>
            </a:r>
            <a:r>
              <a:rPr lang="fa-IR" dirty="0">
                <a:cs typeface="B Nazanin" pitchFamily="2" charset="-78"/>
              </a:rPr>
              <a:t>دستگاههای اجرایی باید در فعالیتهای اطلاع رسانی خود نکات زیر را مورد توجه قرار دهند:</a:t>
            </a:r>
          </a:p>
          <a:p>
            <a:pPr algn="just" rtl="1"/>
            <a:r>
              <a:rPr lang="fa-IR" b="1" dirty="0" smtClean="0">
                <a:cs typeface="B Nazanin" pitchFamily="2" charset="-78"/>
              </a:rPr>
              <a:t>الف </a:t>
            </a:r>
            <a:r>
              <a:rPr lang="fa-IR" b="1" dirty="0">
                <a:cs typeface="B Nazanin" pitchFamily="2" charset="-78"/>
              </a:rPr>
              <a:t>– </a:t>
            </a:r>
            <a:r>
              <a:rPr lang="fa-IR" dirty="0">
                <a:cs typeface="B Nazanin" pitchFamily="2" charset="-78"/>
              </a:rPr>
              <a:t>مفید بودن اطلاعات قابل دسترس یا ارائه شده؛ یعنی اطلاعاتی که علم به آنها، توان تشخیص و قضاوت </a:t>
            </a:r>
            <a:r>
              <a:rPr lang="fa-IR" dirty="0" smtClean="0">
                <a:cs typeface="B Nazanin" pitchFamily="2" charset="-78"/>
              </a:rPr>
              <a:t>و</a:t>
            </a:r>
            <a:r>
              <a:rPr lang="fa-IR" dirty="0">
                <a:cs typeface="B Nazanin" pitchFamily="2" charset="-78"/>
              </a:rPr>
              <a:t> </a:t>
            </a:r>
            <a:r>
              <a:rPr lang="fa-IR" dirty="0" smtClean="0">
                <a:cs typeface="B Nazanin" pitchFamily="2" charset="-78"/>
              </a:rPr>
              <a:t>آگاهی </a:t>
            </a:r>
            <a:r>
              <a:rPr lang="fa-IR" dirty="0">
                <a:cs typeface="B Nazanin" pitchFamily="2" charset="-78"/>
              </a:rPr>
              <a:t>افراد را افزایش می دهد.</a:t>
            </a:r>
          </a:p>
          <a:p>
            <a:pPr algn="just" rtl="1"/>
            <a:r>
              <a:rPr lang="fa-IR" b="1" dirty="0" smtClean="0">
                <a:cs typeface="B Nazanin" pitchFamily="2" charset="-78"/>
              </a:rPr>
              <a:t>ب-</a:t>
            </a:r>
            <a:r>
              <a:rPr lang="fa-IR" dirty="0" smtClean="0">
                <a:cs typeface="B Nazanin" pitchFamily="2" charset="-78"/>
              </a:rPr>
              <a:t> </a:t>
            </a:r>
            <a:r>
              <a:rPr lang="fa-IR" dirty="0">
                <a:cs typeface="B Nazanin" pitchFamily="2" charset="-78"/>
              </a:rPr>
              <a:t>درست بودن اطلاعات ارائه شده؛ بدین معنا که هم اسناد و مدارک و ابزارهای حاوی اطلاعات باید واقعی و صحیح بوده و هم مفاد و مندرجات آنها عاری از خدشه باشد.</a:t>
            </a:r>
          </a:p>
          <a:p>
            <a:pPr algn="just" rtl="1"/>
            <a:r>
              <a:rPr lang="fa-IR" b="1" dirty="0" smtClean="0">
                <a:cs typeface="B Nazanin" pitchFamily="2" charset="-78"/>
              </a:rPr>
              <a:t> </a:t>
            </a:r>
            <a:r>
              <a:rPr lang="fa-IR" b="1" dirty="0">
                <a:cs typeface="B Nazanin" pitchFamily="2" charset="-78"/>
              </a:rPr>
              <a:t>ج- </a:t>
            </a:r>
            <a:r>
              <a:rPr lang="fa-IR" dirty="0">
                <a:cs typeface="B Nazanin" pitchFamily="2" charset="-78"/>
              </a:rPr>
              <a:t>به روز بودن اطلاعات قابل دسترس یا ارائه شده؛ یعنی اطلاعات باید حاوی آخرین تحولات، مصوبات، اصلاحیه ها و تفسیرها باشد.</a:t>
            </a:r>
          </a:p>
          <a:p>
            <a:pPr algn="just" rtl="1"/>
            <a:endParaRPr lang="en-US" dirty="0">
              <a:cs typeface="B Nazanin" pitchFamily="2" charset="-78"/>
            </a:endParaRPr>
          </a:p>
        </p:txBody>
      </p:sp>
      <p:sp>
        <p:nvSpPr>
          <p:cNvPr id="4" name="Footer Placeholder 3"/>
          <p:cNvSpPr>
            <a:spLocks noGrp="1"/>
          </p:cNvSpPr>
          <p:nvPr>
            <p:ph type="ftr" sz="quarter" idx="11"/>
          </p:nvPr>
        </p:nvSpPr>
        <p:spPr/>
        <p:txBody>
          <a:bodyPr/>
          <a:lstStyle/>
          <a:p>
            <a:r>
              <a:rPr lang="fa-IR" smtClean="0"/>
              <a:t>صیانت از حقوق شهروندی در نظام اداری</a:t>
            </a:r>
            <a:endParaRPr lang="en-US"/>
          </a:p>
        </p:txBody>
      </p:sp>
      <p:sp>
        <p:nvSpPr>
          <p:cNvPr id="5" name="Slide Number Placeholder 4"/>
          <p:cNvSpPr>
            <a:spLocks noGrp="1"/>
          </p:cNvSpPr>
          <p:nvPr>
            <p:ph type="sldNum" sz="quarter" idx="12"/>
          </p:nvPr>
        </p:nvSpPr>
        <p:spPr>
          <a:xfrm>
            <a:off x="7596336" y="6309320"/>
            <a:ext cx="762000" cy="365125"/>
          </a:xfrm>
        </p:spPr>
        <p:txBody>
          <a:bodyPr/>
          <a:lstStyle/>
          <a:p>
            <a:fld id="{36633FBD-E5C5-4706-B188-57FBEE228433}" type="slidenum">
              <a:rPr lang="en-US" smtClean="0"/>
              <a:pPr/>
              <a:t>57</a:t>
            </a:fld>
            <a:endParaRPr lang="en-US" dirty="0"/>
          </a:p>
        </p:txBody>
      </p:sp>
    </p:spTree>
    <p:extLst>
      <p:ext uri="{BB962C8B-B14F-4D97-AF65-F5344CB8AC3E}">
        <p14:creationId xmlns:p14="http://schemas.microsoft.com/office/powerpoint/2010/main" val="571569422"/>
      </p:ext>
    </p:extLst>
  </p:cSld>
  <p:clrMapOvr>
    <a:masterClrMapping/>
  </p:clrMapOvr>
  <p:transition spd="slow">
    <p:pull/>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476672"/>
            <a:ext cx="7543800" cy="5616624"/>
          </a:xfrm>
        </p:spPr>
        <p:txBody>
          <a:bodyPr>
            <a:normAutofit fontScale="92500"/>
          </a:bodyPr>
          <a:lstStyle/>
          <a:p>
            <a:pPr algn="just" rtl="1"/>
            <a:r>
              <a:rPr lang="fa-IR" b="1" dirty="0">
                <a:cs typeface="B Nazanin" pitchFamily="2" charset="-78"/>
              </a:rPr>
              <a:t> د- </a:t>
            </a:r>
            <a:r>
              <a:rPr lang="fa-IR" dirty="0">
                <a:cs typeface="B Nazanin" pitchFamily="2" charset="-78"/>
              </a:rPr>
              <a:t>به موقع بودن اطلاع رسانی؛ یعنی اطلاعات باید در زمانی که نیاز به آنها وجود دارد ارائه شود به نحوی که مخاطبان، فرصت معقول برای واکنش و تصمیم گیری پس از آگاه شدن از آن را داشته باشند.</a:t>
            </a:r>
          </a:p>
          <a:p>
            <a:pPr algn="just" rtl="1"/>
            <a:r>
              <a:rPr lang="fa-IR" dirty="0" smtClean="0">
                <a:cs typeface="B Nazanin" pitchFamily="2" charset="-78"/>
              </a:rPr>
              <a:t> </a:t>
            </a:r>
            <a:r>
              <a:rPr lang="fa-IR" b="1" dirty="0">
                <a:cs typeface="B Nazanin" pitchFamily="2" charset="-78"/>
              </a:rPr>
              <a:t>ه- </a:t>
            </a:r>
            <a:r>
              <a:rPr lang="fa-IR" dirty="0">
                <a:cs typeface="B Nazanin" pitchFamily="2" charset="-78"/>
              </a:rPr>
              <a:t>کامل بودن اطلاع رسانی؛ یعنی تمام اطلاعاتی که واکنش یا اقدام یا تصمیم مخاطبان به آنها منوط است، تغییر زمان، مکان، اسناد و ادامه هزینه و مدارک هویتی لازم، بصورت یکجا اعلام شوند</a:t>
            </a:r>
            <a:r>
              <a:rPr lang="fa-IR" dirty="0" smtClean="0">
                <a:cs typeface="B Nazanin" pitchFamily="2" charset="-78"/>
              </a:rPr>
              <a:t>.</a:t>
            </a:r>
          </a:p>
          <a:p>
            <a:pPr marL="0" indent="0" algn="just" rtl="1">
              <a:buNone/>
            </a:pPr>
            <a:r>
              <a:rPr lang="fa-IR" sz="2200" dirty="0">
                <a:solidFill>
                  <a:srgbClr val="AC0000"/>
                </a:solidFill>
                <a:cs typeface="B Titr" pitchFamily="2" charset="-78"/>
              </a:rPr>
              <a:t>ماده 9- </a:t>
            </a:r>
            <a:r>
              <a:rPr lang="fa-IR" sz="2200" u="sng" dirty="0">
                <a:solidFill>
                  <a:srgbClr val="AC0000"/>
                </a:solidFill>
                <a:cs typeface="B Titr" pitchFamily="2" charset="-78"/>
              </a:rPr>
              <a:t>حق اظهار نظر آزاد و ارائه پیشنهاد در مورد تصمیمات و فرآیندهای اداری</a:t>
            </a:r>
          </a:p>
          <a:p>
            <a:pPr algn="just" rtl="1"/>
            <a:r>
              <a:rPr lang="fa-IR" b="1" dirty="0" smtClean="0">
                <a:cs typeface="B Nazanin" pitchFamily="2" charset="-78"/>
              </a:rPr>
              <a:t>1-</a:t>
            </a:r>
            <a:r>
              <a:rPr lang="fa-IR" dirty="0" smtClean="0">
                <a:cs typeface="B Nazanin" pitchFamily="2" charset="-78"/>
              </a:rPr>
              <a:t> هر </a:t>
            </a:r>
            <a:r>
              <a:rPr lang="fa-IR" dirty="0">
                <a:cs typeface="B Nazanin" pitchFamily="2" charset="-78"/>
              </a:rPr>
              <a:t>فردی حق دارد در صورت مشاهده یا اطلاع از تخلفات اداری و نقص قوانین و مقررات در هر یک از دستگاههای اجرایی، موارد مشاهده یا اطلاع خود را به مراجع نظارتی درون سازمانی و برون سازمانی گزارش کند.</a:t>
            </a:r>
          </a:p>
          <a:p>
            <a:pPr algn="just" rtl="1"/>
            <a:r>
              <a:rPr lang="fa-IR" b="1" dirty="0" smtClean="0">
                <a:cs typeface="B Nazanin" pitchFamily="2" charset="-78"/>
              </a:rPr>
              <a:t>2-</a:t>
            </a:r>
            <a:r>
              <a:rPr lang="fa-IR" dirty="0" smtClean="0">
                <a:cs typeface="B Nazanin" pitchFamily="2" charset="-78"/>
              </a:rPr>
              <a:t> شهروندان </a:t>
            </a:r>
            <a:r>
              <a:rPr lang="fa-IR" dirty="0">
                <a:cs typeface="B Nazanin" pitchFamily="2" charset="-78"/>
              </a:rPr>
              <a:t>حق دارند تا سیاستها، فرآیندها، تصمیمات و اقدامات دستگاه های اجرایی را نقد نموده و نظر انتقادی خود را در چارچوب مقررات ابراز کنند.</a:t>
            </a:r>
          </a:p>
          <a:p>
            <a:pPr algn="just" rtl="1"/>
            <a:r>
              <a:rPr lang="fa-IR" b="1" dirty="0" smtClean="0">
                <a:cs typeface="B Nazanin" pitchFamily="2" charset="-78"/>
              </a:rPr>
              <a:t>3-</a:t>
            </a:r>
            <a:r>
              <a:rPr lang="fa-IR" dirty="0" smtClean="0">
                <a:cs typeface="B Nazanin" pitchFamily="2" charset="-78"/>
              </a:rPr>
              <a:t> دستگاههای </a:t>
            </a:r>
            <a:r>
              <a:rPr lang="fa-IR" dirty="0">
                <a:cs typeface="B Nazanin" pitchFamily="2" charset="-78"/>
              </a:rPr>
              <a:t>اجرایی به آزادی بیان نظرهای شخصی، ارزیابی های انتقادی و </a:t>
            </a:r>
            <a:r>
              <a:rPr lang="fa-IR" dirty="0" smtClean="0">
                <a:cs typeface="B Nazanin" pitchFamily="2" charset="-78"/>
              </a:rPr>
              <a:t>پیشنهادهای </a:t>
            </a:r>
            <a:r>
              <a:rPr lang="fa-IR" dirty="0">
                <a:cs typeface="B Nazanin" pitchFamily="2" charset="-78"/>
              </a:rPr>
              <a:t>مراجعین </a:t>
            </a:r>
            <a:r>
              <a:rPr lang="fa-IR" dirty="0" smtClean="0">
                <a:cs typeface="B Nazanin" pitchFamily="2" charset="-78"/>
              </a:rPr>
              <a:t>و رسانه ها احترام گذاشته و فضای تحمل نظرات مخالف را در درون خود نهادینه کنند.</a:t>
            </a:r>
            <a:endParaRPr lang="fa-IR" dirty="0">
              <a:cs typeface="B Nazanin" pitchFamily="2" charset="-78"/>
            </a:endParaRPr>
          </a:p>
        </p:txBody>
      </p:sp>
      <p:sp>
        <p:nvSpPr>
          <p:cNvPr id="4" name="Footer Placeholder 3"/>
          <p:cNvSpPr>
            <a:spLocks noGrp="1"/>
          </p:cNvSpPr>
          <p:nvPr>
            <p:ph type="ftr" sz="quarter" idx="11"/>
          </p:nvPr>
        </p:nvSpPr>
        <p:spPr/>
        <p:txBody>
          <a:bodyPr/>
          <a:lstStyle/>
          <a:p>
            <a:r>
              <a:rPr lang="fa-IR" smtClean="0"/>
              <a:t>صیانت از حقوق شهروندی در نظام اداری</a:t>
            </a:r>
            <a:endParaRPr lang="en-US"/>
          </a:p>
        </p:txBody>
      </p:sp>
      <p:sp>
        <p:nvSpPr>
          <p:cNvPr id="5" name="Slide Number Placeholder 4"/>
          <p:cNvSpPr>
            <a:spLocks noGrp="1"/>
          </p:cNvSpPr>
          <p:nvPr>
            <p:ph type="sldNum" sz="quarter" idx="12"/>
          </p:nvPr>
        </p:nvSpPr>
        <p:spPr>
          <a:xfrm>
            <a:off x="7596336" y="6309320"/>
            <a:ext cx="762000" cy="365125"/>
          </a:xfrm>
        </p:spPr>
        <p:txBody>
          <a:bodyPr/>
          <a:lstStyle/>
          <a:p>
            <a:fld id="{36633FBD-E5C5-4706-B188-57FBEE228433}" type="slidenum">
              <a:rPr lang="en-US" smtClean="0"/>
              <a:pPr/>
              <a:t>58</a:t>
            </a:fld>
            <a:endParaRPr lang="en-US" dirty="0"/>
          </a:p>
        </p:txBody>
      </p:sp>
    </p:spTree>
    <p:extLst>
      <p:ext uri="{BB962C8B-B14F-4D97-AF65-F5344CB8AC3E}">
        <p14:creationId xmlns:p14="http://schemas.microsoft.com/office/powerpoint/2010/main" val="3821503495"/>
      </p:ext>
    </p:extLst>
  </p:cSld>
  <p:clrMapOvr>
    <a:masterClrMapping/>
  </p:clrMapOvr>
  <p:transition spd="slow">
    <p:pull/>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548680"/>
            <a:ext cx="7543800" cy="5544616"/>
          </a:xfrm>
        </p:spPr>
        <p:txBody>
          <a:bodyPr>
            <a:normAutofit fontScale="77500" lnSpcReduction="20000"/>
          </a:bodyPr>
          <a:lstStyle/>
          <a:p>
            <a:pPr algn="just" rtl="1"/>
            <a:r>
              <a:rPr lang="fa-IR" b="1" dirty="0">
                <a:cs typeface="B Nazanin" pitchFamily="2" charset="-78"/>
              </a:rPr>
              <a:t>4-</a:t>
            </a:r>
            <a:r>
              <a:rPr lang="fa-IR" dirty="0">
                <a:cs typeface="B Nazanin" pitchFamily="2" charset="-78"/>
              </a:rPr>
              <a:t> دستگاه های اجرایی باید از نصب هرگونه آگهی در محیط های اداری که مراجعین را از بین نظر انتقادی منع کرده یا بترساند اجتناب کنند .</a:t>
            </a:r>
          </a:p>
          <a:p>
            <a:pPr algn="just" rtl="1"/>
            <a:r>
              <a:rPr lang="fa-IR" b="1" dirty="0">
                <a:cs typeface="B Nazanin" pitchFamily="2" charset="-78"/>
              </a:rPr>
              <a:t>5-</a:t>
            </a:r>
            <a:r>
              <a:rPr lang="fa-IR" dirty="0">
                <a:cs typeface="B Nazanin" pitchFamily="2" charset="-78"/>
              </a:rPr>
              <a:t> دستگاه های اجرایی موظفند هنگام ورود مراجعین برگ نظر سنجی ( به صورت فیزیکی یا الکترونیکی) در اختیار آنها قرار دهند و نظر ایشان را در خصوص نحوه گردش کار ، تظبیق یا عدم تطبیق آن با اطلاعات اعلام شده قبلی و رفتار متصدیان انجام کار جویا شوند ونتایج  آن را به طور منظم در اصلاح فرایند ها و تشویق و تنیبه کارکنان خود مورد استفاده قرار دهند .</a:t>
            </a:r>
          </a:p>
          <a:p>
            <a:pPr algn="just" rtl="1"/>
            <a:r>
              <a:rPr lang="fa-IR" b="1" dirty="0">
                <a:cs typeface="B Nazanin" pitchFamily="2" charset="-78"/>
              </a:rPr>
              <a:t>6-</a:t>
            </a:r>
            <a:r>
              <a:rPr lang="fa-IR" dirty="0">
                <a:cs typeface="B Nazanin" pitchFamily="2" charset="-78"/>
              </a:rPr>
              <a:t> دستگاه های اجرایی می بایست حسب شرایط نسبت به راه اندازی ، استقرار و یا روزآمد کردن سیستم های ارتباط دو سویه نظیر صندوق پیشنهاد ها و انتقاد ها ، پست صوتی و درگاه ( پرتال ) سازمانی به منظور ارائه شناسنامه خدمات و فعالیت ها و اخذ دیدگاه های مردم اقدام نمایند.</a:t>
            </a:r>
          </a:p>
          <a:p>
            <a:pPr marL="0" indent="0" algn="just" rtl="1">
              <a:buNone/>
            </a:pPr>
            <a:r>
              <a:rPr lang="fa-IR" sz="2600" dirty="0">
                <a:solidFill>
                  <a:srgbClr val="AC0000"/>
                </a:solidFill>
                <a:cs typeface="B Titr" pitchFamily="2" charset="-78"/>
              </a:rPr>
              <a:t>ماده 10- </a:t>
            </a:r>
            <a:r>
              <a:rPr lang="fa-IR" sz="2600" u="sng" dirty="0">
                <a:solidFill>
                  <a:srgbClr val="AC0000"/>
                </a:solidFill>
                <a:cs typeface="B Titr" pitchFamily="2" charset="-78"/>
              </a:rPr>
              <a:t>حق مصون بودن از شروط اجحاف آمیز در توافق ها ، معاملات و قرارداد </a:t>
            </a:r>
            <a:r>
              <a:rPr lang="fa-IR" sz="2600" u="sng" dirty="0" smtClean="0">
                <a:solidFill>
                  <a:srgbClr val="AC0000"/>
                </a:solidFill>
                <a:cs typeface="B Titr" pitchFamily="2" charset="-78"/>
              </a:rPr>
              <a:t>-های </a:t>
            </a:r>
            <a:r>
              <a:rPr lang="fa-IR" sz="2600" u="sng" dirty="0">
                <a:solidFill>
                  <a:srgbClr val="AC0000"/>
                </a:solidFill>
                <a:cs typeface="B Titr" pitchFamily="2" charset="-78"/>
              </a:rPr>
              <a:t>اداری</a:t>
            </a:r>
            <a:r>
              <a:rPr lang="fa-IR" sz="2600" dirty="0">
                <a:solidFill>
                  <a:srgbClr val="AC0000"/>
                </a:solidFill>
                <a:cs typeface="B Titr" pitchFamily="2" charset="-78"/>
              </a:rPr>
              <a:t> </a:t>
            </a:r>
          </a:p>
          <a:p>
            <a:pPr algn="just" rtl="1"/>
            <a:r>
              <a:rPr lang="fa-IR" b="1" dirty="0" smtClean="0">
                <a:cs typeface="B Nazanin" pitchFamily="2" charset="-78"/>
              </a:rPr>
              <a:t>1- </a:t>
            </a:r>
            <a:r>
              <a:rPr lang="fa-IR" dirty="0" smtClean="0">
                <a:cs typeface="B Titr" pitchFamily="2" charset="-78"/>
              </a:rPr>
              <a:t>دستگاه </a:t>
            </a:r>
            <a:r>
              <a:rPr lang="fa-IR" dirty="0">
                <a:cs typeface="B Titr" pitchFamily="2" charset="-78"/>
              </a:rPr>
              <a:t>های اجرایی باید از تحمیل قراردادهای اجحاف آمیز به مردم خود داری کنند . منظور از قرارداد اجحاف آمیز قراردادی است که به موجب آن دستگاه اجرایی با استفاده از موقعیت برتر خود یا ضعف طرف مقابل شرایط غیر عادلانه ای را به ایشان تحمیل کند.</a:t>
            </a:r>
          </a:p>
          <a:p>
            <a:pPr algn="just" rtl="1"/>
            <a:r>
              <a:rPr lang="fa-IR" b="1" dirty="0" smtClean="0">
                <a:cs typeface="B Nazanin" pitchFamily="2" charset="-78"/>
              </a:rPr>
              <a:t>2- </a:t>
            </a:r>
            <a:r>
              <a:rPr lang="fa-IR" dirty="0" smtClean="0">
                <a:cs typeface="B Titr" pitchFamily="2" charset="-78"/>
              </a:rPr>
              <a:t>قراردادهایی </a:t>
            </a:r>
            <a:r>
              <a:rPr lang="fa-IR" dirty="0">
                <a:cs typeface="B Titr" pitchFamily="2" charset="-78"/>
              </a:rPr>
              <a:t>که شروط زیر در آنها گنجانده شوند ، اجحاف آمیز تلقی می گردند .</a:t>
            </a:r>
          </a:p>
          <a:p>
            <a:pPr algn="just" rtl="1"/>
            <a:r>
              <a:rPr lang="fa-IR" b="1" dirty="0">
                <a:cs typeface="B Nazanin" pitchFamily="2" charset="-78"/>
              </a:rPr>
              <a:t>الف-</a:t>
            </a:r>
            <a:r>
              <a:rPr lang="fa-IR" dirty="0">
                <a:cs typeface="B Nazanin" pitchFamily="2" charset="-78"/>
              </a:rPr>
              <a:t> شرطی که به موجب آن ، دستگاه اجرایی طرف مقابل خود را به انجام یاعدم انجام کاری متعهد می سازد که پیش ازانعقاد قرارداد هیج فرصتی برای آگاه شدن از مفاد آن شرط نداشته است .</a:t>
            </a:r>
          </a:p>
          <a:p>
            <a:pPr algn="just" rtl="1"/>
            <a:endParaRPr lang="en-US" dirty="0">
              <a:cs typeface="B Nazanin" pitchFamily="2" charset="-78"/>
            </a:endParaRPr>
          </a:p>
        </p:txBody>
      </p:sp>
      <p:sp>
        <p:nvSpPr>
          <p:cNvPr id="4" name="Footer Placeholder 3"/>
          <p:cNvSpPr>
            <a:spLocks noGrp="1"/>
          </p:cNvSpPr>
          <p:nvPr>
            <p:ph type="ftr" sz="quarter" idx="11"/>
          </p:nvPr>
        </p:nvSpPr>
        <p:spPr/>
        <p:txBody>
          <a:bodyPr/>
          <a:lstStyle/>
          <a:p>
            <a:r>
              <a:rPr lang="fa-IR" smtClean="0"/>
              <a:t>صیانت از حقوق شهروندی در نظام اداری</a:t>
            </a:r>
            <a:endParaRPr lang="en-US"/>
          </a:p>
        </p:txBody>
      </p:sp>
      <p:sp>
        <p:nvSpPr>
          <p:cNvPr id="5" name="Slide Number Placeholder 4"/>
          <p:cNvSpPr>
            <a:spLocks noGrp="1"/>
          </p:cNvSpPr>
          <p:nvPr>
            <p:ph type="sldNum" sz="quarter" idx="12"/>
          </p:nvPr>
        </p:nvSpPr>
        <p:spPr>
          <a:xfrm>
            <a:off x="7596336" y="6309320"/>
            <a:ext cx="762000" cy="365125"/>
          </a:xfrm>
        </p:spPr>
        <p:txBody>
          <a:bodyPr/>
          <a:lstStyle/>
          <a:p>
            <a:fld id="{36633FBD-E5C5-4706-B188-57FBEE228433}" type="slidenum">
              <a:rPr lang="en-US" smtClean="0"/>
              <a:pPr/>
              <a:t>59</a:t>
            </a:fld>
            <a:endParaRPr lang="en-US" dirty="0"/>
          </a:p>
        </p:txBody>
      </p:sp>
    </p:spTree>
    <p:extLst>
      <p:ext uri="{BB962C8B-B14F-4D97-AF65-F5344CB8AC3E}">
        <p14:creationId xmlns:p14="http://schemas.microsoft.com/office/powerpoint/2010/main" val="1136366285"/>
      </p:ext>
    </p:extLst>
  </p:cSld>
  <p:clrMapOvr>
    <a:masterClrMapping/>
  </p:clrMapOvr>
  <p:transition spd="slow">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404664"/>
            <a:ext cx="6781800" cy="792088"/>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scene3d>
              <a:camera prst="orthographicFront"/>
              <a:lightRig rig="threePt" dir="t"/>
            </a:scene3d>
            <a:sp3d extrusionH="57150">
              <a:bevelT h="25400" prst="softRound"/>
            </a:sp3d>
          </a:bodyPr>
          <a:lstStyle/>
          <a:p>
            <a:pPr algn="r" rtl="1"/>
            <a:r>
              <a:rPr lang="fa-IR" sz="4000" dirty="0" smtClean="0">
                <a:solidFill>
                  <a:schemeClr val="accent1">
                    <a:lumMod val="50000"/>
                  </a:schemeClr>
                </a:solidFill>
                <a:cs typeface="B Titr" pitchFamily="2" charset="-78"/>
              </a:rPr>
              <a:t>سرفصل های حقوق شهروندی</a:t>
            </a:r>
            <a:endParaRPr lang="en-US" sz="4000" dirty="0">
              <a:solidFill>
                <a:schemeClr val="accent1">
                  <a:lumMod val="50000"/>
                </a:schemeClr>
              </a:solidFill>
              <a:cs typeface="B Titr" pitchFamily="2" charset="-78"/>
            </a:endParaRPr>
          </a:p>
        </p:txBody>
      </p:sp>
      <p:sp>
        <p:nvSpPr>
          <p:cNvPr id="3" name="Content Placeholder 2"/>
          <p:cNvSpPr>
            <a:spLocks noGrp="1"/>
          </p:cNvSpPr>
          <p:nvPr>
            <p:ph idx="1"/>
          </p:nvPr>
        </p:nvSpPr>
        <p:spPr>
          <a:xfrm>
            <a:off x="0" y="1340768"/>
            <a:ext cx="9036496" cy="4680520"/>
          </a:xfrm>
        </p:spPr>
        <p:txBody>
          <a:bodyPr/>
          <a:lstStyle/>
          <a:p>
            <a:pPr marL="0" indent="0" algn="r" rtl="1">
              <a:buNone/>
            </a:pPr>
            <a:endParaRPr lang="fa-IR" dirty="0" smtClean="0">
              <a:cs typeface="B Nazanin" pitchFamily="2" charset="-78"/>
            </a:endParaRPr>
          </a:p>
          <a:p>
            <a:pPr algn="r" rtl="1"/>
            <a:endParaRPr lang="fa-IR" dirty="0">
              <a:cs typeface="B Nazanin" pitchFamily="2" charset="-78"/>
            </a:endParaRPr>
          </a:p>
        </p:txBody>
      </p:sp>
      <p:sp>
        <p:nvSpPr>
          <p:cNvPr id="4" name="Footer Placeholder 3"/>
          <p:cNvSpPr>
            <a:spLocks noGrp="1"/>
          </p:cNvSpPr>
          <p:nvPr>
            <p:ph type="ftr" sz="quarter" idx="11"/>
          </p:nvPr>
        </p:nvSpPr>
        <p:spPr/>
        <p:txBody>
          <a:bodyPr/>
          <a:lstStyle/>
          <a:p>
            <a:r>
              <a:rPr lang="fa-IR" smtClean="0"/>
              <a:t>صیانت از حقوق شهروندی در نظام اداری</a:t>
            </a:r>
            <a:endParaRPr lang="en-US"/>
          </a:p>
        </p:txBody>
      </p:sp>
      <p:sp>
        <p:nvSpPr>
          <p:cNvPr id="5" name="Slide Number Placeholder 4"/>
          <p:cNvSpPr>
            <a:spLocks noGrp="1"/>
          </p:cNvSpPr>
          <p:nvPr>
            <p:ph type="sldNum" sz="quarter" idx="12"/>
          </p:nvPr>
        </p:nvSpPr>
        <p:spPr>
          <a:xfrm>
            <a:off x="7596336" y="6309320"/>
            <a:ext cx="762000" cy="365125"/>
          </a:xfrm>
        </p:spPr>
        <p:txBody>
          <a:bodyPr/>
          <a:lstStyle/>
          <a:p>
            <a:fld id="{36633FBD-E5C5-4706-B188-57FBEE228433}" type="slidenum">
              <a:rPr lang="en-US" smtClean="0"/>
              <a:pPr/>
              <a:t>6</a:t>
            </a:fld>
            <a:endParaRPr lang="en-US" dirty="0"/>
          </a:p>
        </p:txBody>
      </p:sp>
      <p:sp>
        <p:nvSpPr>
          <p:cNvPr id="9" name="Left Arrow 8"/>
          <p:cNvSpPr/>
          <p:nvPr/>
        </p:nvSpPr>
        <p:spPr>
          <a:xfrm>
            <a:off x="5184068" y="1837153"/>
            <a:ext cx="3600400" cy="1060696"/>
          </a:xfrm>
          <a:prstGeom prst="leftArrow">
            <a:avLst/>
          </a:prstGeom>
          <a:solidFill>
            <a:srgbClr val="66FF33"/>
          </a:solidFill>
          <a:ln>
            <a:solidFill>
              <a:srgbClr val="66FF33"/>
            </a:solidFill>
          </a:ln>
          <a:effectLst>
            <a:glow rad="139700">
              <a:schemeClr val="accent5">
                <a:satMod val="175000"/>
                <a:alpha val="4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solidFill>
                  <a:schemeClr val="tx1"/>
                </a:solidFill>
                <a:cs typeface="B Titr" pitchFamily="2" charset="-78"/>
              </a:rPr>
              <a:t>منشور حقوق شهروندی</a:t>
            </a:r>
          </a:p>
        </p:txBody>
      </p:sp>
      <p:sp>
        <p:nvSpPr>
          <p:cNvPr id="10" name="Left Arrow 9"/>
          <p:cNvSpPr/>
          <p:nvPr/>
        </p:nvSpPr>
        <p:spPr>
          <a:xfrm>
            <a:off x="395536" y="4149080"/>
            <a:ext cx="7048238" cy="1060696"/>
          </a:xfrm>
          <a:prstGeom prst="leftArrow">
            <a:avLst/>
          </a:prstGeom>
          <a:solidFill>
            <a:srgbClr val="00B0F0"/>
          </a:solidFill>
          <a:ln>
            <a:solidFill>
              <a:srgbClr val="00B0F0"/>
            </a:solidFill>
          </a:ln>
          <a:effectLst>
            <a:glow rad="139700">
              <a:schemeClr val="accent5">
                <a:satMod val="175000"/>
                <a:alpha val="4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solidFill>
                  <a:schemeClr val="tx1"/>
                </a:solidFill>
                <a:cs typeface="B Titr" pitchFamily="2" charset="-78"/>
              </a:rPr>
              <a:t>دستورالعمل برنامه های 9 گانه صیانت از حقوق شهروندی در دستگاه های اجرایی</a:t>
            </a:r>
          </a:p>
        </p:txBody>
      </p:sp>
      <p:sp>
        <p:nvSpPr>
          <p:cNvPr id="11" name="Left Arrow 10"/>
          <p:cNvSpPr/>
          <p:nvPr/>
        </p:nvSpPr>
        <p:spPr>
          <a:xfrm>
            <a:off x="3203848" y="2897849"/>
            <a:ext cx="4896544" cy="1060696"/>
          </a:xfrm>
          <a:prstGeom prst="leftArrow">
            <a:avLst/>
          </a:prstGeom>
          <a:solidFill>
            <a:srgbClr val="FFFF00"/>
          </a:solidFill>
          <a:ln>
            <a:solidFill>
              <a:srgbClr val="FFFF00"/>
            </a:solidFill>
          </a:ln>
          <a:effectLst>
            <a:glow rad="139700">
              <a:schemeClr val="accent5">
                <a:satMod val="175000"/>
                <a:alpha val="4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solidFill>
                  <a:schemeClr val="tx1"/>
                </a:solidFill>
                <a:cs typeface="B Titr" pitchFamily="2" charset="-78"/>
              </a:rPr>
              <a:t>حقوق شهروندی در نظام اداری</a:t>
            </a:r>
          </a:p>
        </p:txBody>
      </p:sp>
    </p:spTree>
    <p:extLst>
      <p:ext uri="{BB962C8B-B14F-4D97-AF65-F5344CB8AC3E}">
        <p14:creationId xmlns:p14="http://schemas.microsoft.com/office/powerpoint/2010/main" val="1081195660"/>
      </p:ext>
    </p:extLst>
  </p:cSld>
  <p:clrMapOvr>
    <a:masterClrMapping/>
  </p:clrMapOvr>
  <p:transition spd="slow">
    <p:pull/>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476672"/>
            <a:ext cx="7543800" cy="5544616"/>
          </a:xfrm>
        </p:spPr>
        <p:txBody>
          <a:bodyPr>
            <a:normAutofit fontScale="92500" lnSpcReduction="20000"/>
          </a:bodyPr>
          <a:lstStyle/>
          <a:p>
            <a:pPr algn="just" rtl="1"/>
            <a:r>
              <a:rPr lang="fa-IR" b="1" dirty="0">
                <a:cs typeface="B Nazanin" pitchFamily="2" charset="-78"/>
              </a:rPr>
              <a:t>ب-</a:t>
            </a:r>
            <a:r>
              <a:rPr lang="fa-IR" dirty="0">
                <a:cs typeface="B Nazanin" pitchFamily="2" charset="-78"/>
              </a:rPr>
              <a:t> شرطی از سوی دستگاه اجرایی که طرف مقابل آن به دلیل کهولت سن ، بیماری، ناتوانی ذهنی ، فشارهای روانی ، کم سوادی ، بی سوادی یا جهل نسبت به امور مرتبط ، از ارزیابی مفاد یا آثار آن ناتوان باشد .</a:t>
            </a:r>
          </a:p>
          <a:p>
            <a:pPr algn="just" rtl="1"/>
            <a:r>
              <a:rPr lang="fa-IR" b="1" dirty="0">
                <a:cs typeface="B Nazanin" pitchFamily="2" charset="-78"/>
              </a:rPr>
              <a:t>ج-</a:t>
            </a:r>
            <a:r>
              <a:rPr lang="fa-IR" dirty="0">
                <a:cs typeface="B Nazanin" pitchFamily="2" charset="-78"/>
              </a:rPr>
              <a:t> شرطی که به موجب آن دستگاه اجرایی خود را مجاز می سازد تا در زمان تحویل ..... یا ارائه .... که قرارداد آن قبلا" منعقد شده است به تشخیص خود و راسا" قیمت را افزایش دهد .</a:t>
            </a:r>
          </a:p>
          <a:p>
            <a:pPr algn="just" rtl="1"/>
            <a:r>
              <a:rPr lang="fa-IR" b="1" dirty="0" smtClean="0">
                <a:cs typeface="B Nazanin" pitchFamily="2" charset="-78"/>
              </a:rPr>
              <a:t>0-</a:t>
            </a:r>
            <a:r>
              <a:rPr lang="fa-IR" dirty="0" smtClean="0">
                <a:cs typeface="B Nazanin" pitchFamily="2" charset="-78"/>
              </a:rPr>
              <a:t> شرطی </a:t>
            </a:r>
            <a:r>
              <a:rPr lang="fa-IR" dirty="0">
                <a:cs typeface="B Nazanin" pitchFamily="2" charset="-78"/>
              </a:rPr>
              <a:t>که به موجب آن دستگاه اجرایی حق مراجعه به مراجع قضایی را از طرف دیگر سلب نماید.</a:t>
            </a:r>
          </a:p>
          <a:p>
            <a:pPr algn="just" rtl="1"/>
            <a:r>
              <a:rPr lang="fa-IR" b="1" dirty="0">
                <a:cs typeface="B Nazanin" pitchFamily="2" charset="-78"/>
              </a:rPr>
              <a:t>و-</a:t>
            </a:r>
            <a:r>
              <a:rPr lang="fa-IR" dirty="0">
                <a:cs typeface="B Nazanin" pitchFamily="2" charset="-78"/>
              </a:rPr>
              <a:t> شرطی که به موجب آن ،دستگاه اجرایی خود را مجاز بداند هر زمان که بخواهد یک طرفه قرارداد را فسخ کند بدون آنکه خسارت عادلانه ای از این بابت به طرف دیگر قرارداد بپردازد.</a:t>
            </a:r>
          </a:p>
          <a:p>
            <a:pPr algn="just" rtl="1"/>
            <a:r>
              <a:rPr lang="fa-IR" b="1" dirty="0">
                <a:cs typeface="B Nazanin" pitchFamily="2" charset="-78"/>
              </a:rPr>
              <a:t>ز-</a:t>
            </a:r>
            <a:r>
              <a:rPr lang="fa-IR" dirty="0">
                <a:cs typeface="B Nazanin" pitchFamily="2" charset="-78"/>
              </a:rPr>
              <a:t> شرطی که موجب آن ، دستگاه اجرایی راحتی در صورت ارتکاب تقصیر ، از مسئولیت معاف سازد.</a:t>
            </a:r>
          </a:p>
          <a:p>
            <a:pPr algn="just" rtl="1"/>
            <a:r>
              <a:rPr lang="fa-IR" b="1" dirty="0">
                <a:cs typeface="B Nazanin" pitchFamily="2" charset="-78"/>
              </a:rPr>
              <a:t>ی-</a:t>
            </a:r>
            <a:r>
              <a:rPr lang="fa-IR" dirty="0">
                <a:cs typeface="B Nazanin" pitchFamily="2" charset="-78"/>
              </a:rPr>
              <a:t> شرطی که به موجب آن ، حقوق معنوی ناشی از مالیکت های فکری بدون پرداخت بهای عادلانه به دستگاه اجرایی منتقل شود .</a:t>
            </a:r>
          </a:p>
          <a:p>
            <a:pPr algn="just" rtl="1"/>
            <a:r>
              <a:rPr lang="fa-IR" b="1" dirty="0">
                <a:cs typeface="B Nazanin" pitchFamily="2" charset="-78"/>
              </a:rPr>
              <a:t>ل-</a:t>
            </a:r>
            <a:r>
              <a:rPr lang="fa-IR" dirty="0">
                <a:cs typeface="B Nazanin" pitchFamily="2" charset="-78"/>
              </a:rPr>
              <a:t> شرطی که بدون وجودهرگونه تویه معقول استفاده طرف قرارداد از تضمین یا بیمه ای که به موجب مقررات به نفع او برقرار شده است را غیر ممکن یا بسیار دشوار سازد.</a:t>
            </a:r>
          </a:p>
          <a:p>
            <a:pPr algn="just" rtl="1"/>
            <a:endParaRPr lang="en-US" dirty="0">
              <a:cs typeface="B Nazanin" pitchFamily="2" charset="-78"/>
            </a:endParaRPr>
          </a:p>
        </p:txBody>
      </p:sp>
      <p:sp>
        <p:nvSpPr>
          <p:cNvPr id="4" name="Footer Placeholder 3"/>
          <p:cNvSpPr>
            <a:spLocks noGrp="1"/>
          </p:cNvSpPr>
          <p:nvPr>
            <p:ph type="ftr" sz="quarter" idx="11"/>
          </p:nvPr>
        </p:nvSpPr>
        <p:spPr/>
        <p:txBody>
          <a:bodyPr/>
          <a:lstStyle/>
          <a:p>
            <a:r>
              <a:rPr lang="fa-IR" smtClean="0"/>
              <a:t>صیانت از حقوق شهروندی در نظام اداری</a:t>
            </a:r>
            <a:endParaRPr lang="en-US"/>
          </a:p>
        </p:txBody>
      </p:sp>
      <p:sp>
        <p:nvSpPr>
          <p:cNvPr id="5" name="Slide Number Placeholder 4"/>
          <p:cNvSpPr>
            <a:spLocks noGrp="1"/>
          </p:cNvSpPr>
          <p:nvPr>
            <p:ph type="sldNum" sz="quarter" idx="12"/>
          </p:nvPr>
        </p:nvSpPr>
        <p:spPr>
          <a:xfrm>
            <a:off x="7668344" y="6309320"/>
            <a:ext cx="762000" cy="365125"/>
          </a:xfrm>
        </p:spPr>
        <p:txBody>
          <a:bodyPr/>
          <a:lstStyle/>
          <a:p>
            <a:fld id="{36633FBD-E5C5-4706-B188-57FBEE228433}" type="slidenum">
              <a:rPr lang="en-US" smtClean="0"/>
              <a:pPr/>
              <a:t>60</a:t>
            </a:fld>
            <a:endParaRPr lang="en-US" dirty="0"/>
          </a:p>
        </p:txBody>
      </p:sp>
    </p:spTree>
    <p:extLst>
      <p:ext uri="{BB962C8B-B14F-4D97-AF65-F5344CB8AC3E}">
        <p14:creationId xmlns:p14="http://schemas.microsoft.com/office/powerpoint/2010/main" val="1015319830"/>
      </p:ext>
    </p:extLst>
  </p:cSld>
  <p:clrMapOvr>
    <a:masterClrMapping/>
  </p:clrMapOvr>
  <p:transition spd="slow">
    <p:pull/>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548680"/>
            <a:ext cx="7543800" cy="5472608"/>
          </a:xfrm>
        </p:spPr>
        <p:txBody>
          <a:bodyPr>
            <a:normAutofit fontScale="92500" lnSpcReduction="10000"/>
          </a:bodyPr>
          <a:lstStyle/>
          <a:p>
            <a:pPr algn="just" rtl="1"/>
            <a:r>
              <a:rPr lang="fa-IR" b="1" dirty="0" smtClean="0">
                <a:cs typeface="B Nazanin" pitchFamily="2" charset="-78"/>
              </a:rPr>
              <a:t>3-</a:t>
            </a:r>
            <a:r>
              <a:rPr lang="fa-IR" dirty="0" smtClean="0">
                <a:cs typeface="B Nazanin" pitchFamily="2" charset="-78"/>
              </a:rPr>
              <a:t> </a:t>
            </a:r>
            <a:r>
              <a:rPr lang="fa-IR" dirty="0">
                <a:cs typeface="B Nazanin" pitchFamily="2" charset="-78"/>
              </a:rPr>
              <a:t>واحدهای حقوقی ، امور قرارداد ها و یا عناوین مشابه در دستگاه های مشمول این مصوبه مکلفند بر اساس مفاد این ماده نسبت به بازبینی و اصلاحی فرم  قرارداد های خود اقدام نمایند .</a:t>
            </a:r>
          </a:p>
          <a:p>
            <a:pPr marL="0" indent="0" algn="just" rtl="1">
              <a:buNone/>
            </a:pPr>
            <a:r>
              <a:rPr lang="fa-IR" sz="2200" dirty="0">
                <a:solidFill>
                  <a:srgbClr val="AC0000"/>
                </a:solidFill>
                <a:cs typeface="B Titr" pitchFamily="2" charset="-78"/>
              </a:rPr>
              <a:t>ماده 11- حق</a:t>
            </a:r>
            <a:r>
              <a:rPr lang="fa-IR" sz="2200" u="sng" dirty="0">
                <a:solidFill>
                  <a:srgbClr val="AC0000"/>
                </a:solidFill>
                <a:cs typeface="B Titr" pitchFamily="2" charset="-78"/>
              </a:rPr>
              <a:t> اشخاص توان خواه در برخورداری از امتیازات خاص قانونی</a:t>
            </a:r>
          </a:p>
          <a:p>
            <a:pPr algn="just" rtl="1"/>
            <a:r>
              <a:rPr lang="fa-IR" b="1" dirty="0" smtClean="0">
                <a:cs typeface="B Nazanin" pitchFamily="2" charset="-78"/>
              </a:rPr>
              <a:t>1-</a:t>
            </a:r>
            <a:r>
              <a:rPr lang="fa-IR" dirty="0" smtClean="0">
                <a:cs typeface="B Nazanin" pitchFamily="2" charset="-78"/>
              </a:rPr>
              <a:t> دستگاه </a:t>
            </a:r>
            <a:r>
              <a:rPr lang="fa-IR" dirty="0">
                <a:cs typeface="B Nazanin" pitchFamily="2" charset="-78"/>
              </a:rPr>
              <a:t>اجرایی مکلفند مطابق مفاد این نامه اجرایی ماده ( 2) </a:t>
            </a:r>
            <a:r>
              <a:rPr lang="fa-IR" sz="2200" dirty="0">
                <a:cs typeface="B Titr" pitchFamily="2" charset="-78"/>
              </a:rPr>
              <a:t>قانون جامع حمایت از حقوق معلولان </a:t>
            </a:r>
            <a:r>
              <a:rPr lang="fa-IR" dirty="0">
                <a:cs typeface="B Nazanin" pitchFamily="2" charset="-78"/>
              </a:rPr>
              <a:t>( شماره 13277/ت 31960 هــ مورخ 09/02/1384 و اصلاحیه آن به شماره 35515 ت 47457 ک مورخ 1391/03/08 به سرعت دسترسی اشخاص توان خواه ( معلول ) به محیط های ارائه خدمت را از جمیع جهات تسهیل کنند.</a:t>
            </a:r>
          </a:p>
          <a:p>
            <a:pPr algn="just" rtl="1"/>
            <a:r>
              <a:rPr lang="fa-IR" b="1" dirty="0" smtClean="0">
                <a:cs typeface="B Nazanin" pitchFamily="2" charset="-78"/>
              </a:rPr>
              <a:t>2-</a:t>
            </a:r>
            <a:r>
              <a:rPr lang="fa-IR" dirty="0" smtClean="0">
                <a:cs typeface="B Nazanin" pitchFamily="2" charset="-78"/>
              </a:rPr>
              <a:t> دستگاه </a:t>
            </a:r>
            <a:r>
              <a:rPr lang="fa-IR" dirty="0">
                <a:cs typeface="B Nazanin" pitchFamily="2" charset="-78"/>
              </a:rPr>
              <a:t>های اجرایی باید در ساختمان و محیط کاری خود ، علائم و اشکالی را که برای اشخاص توان خواه به آسانی قابل فهم و خواندن باشد نصب کنند.</a:t>
            </a:r>
          </a:p>
          <a:p>
            <a:pPr algn="just" rtl="1"/>
            <a:r>
              <a:rPr lang="fa-IR" b="1" dirty="0" smtClean="0">
                <a:cs typeface="B Nazanin" pitchFamily="2" charset="-78"/>
              </a:rPr>
              <a:t>3-</a:t>
            </a:r>
            <a:r>
              <a:rPr lang="fa-IR" dirty="0" smtClean="0">
                <a:cs typeface="B Nazanin" pitchFamily="2" charset="-78"/>
              </a:rPr>
              <a:t> </a:t>
            </a:r>
            <a:r>
              <a:rPr lang="fa-IR" sz="2200" dirty="0" smtClean="0">
                <a:cs typeface="B Titr" pitchFamily="2" charset="-78"/>
              </a:rPr>
              <a:t>دستگاه </a:t>
            </a:r>
            <a:r>
              <a:rPr lang="fa-IR" sz="2200" dirty="0">
                <a:cs typeface="B Titr" pitchFamily="2" charset="-78"/>
              </a:rPr>
              <a:t>های اجرایی باید حسب میزان و نوع مراجعات اشخاص توان خواه آموزش های کافی را به کارکنان خود در خصوص نحوه رفتار با این مراجعه کنندگان ارائه دهند .</a:t>
            </a:r>
            <a:endParaRPr lang="fa-IR" dirty="0">
              <a:cs typeface="B Titr" pitchFamily="2" charset="-78"/>
            </a:endParaRPr>
          </a:p>
          <a:p>
            <a:pPr algn="just" rtl="1"/>
            <a:r>
              <a:rPr lang="fa-IR" b="1" dirty="0" smtClean="0">
                <a:cs typeface="B Nazanin" pitchFamily="2" charset="-78"/>
              </a:rPr>
              <a:t>4-</a:t>
            </a:r>
            <a:r>
              <a:rPr lang="fa-IR" dirty="0" smtClean="0">
                <a:cs typeface="B Nazanin" pitchFamily="2" charset="-78"/>
              </a:rPr>
              <a:t> دستگاه </a:t>
            </a:r>
            <a:r>
              <a:rPr lang="fa-IR" dirty="0">
                <a:cs typeface="B Nazanin" pitchFamily="2" charset="-78"/>
              </a:rPr>
              <a:t>های اجرایی باید سامانه و فناوری های اطلاعات و ارتباطات خود را جهت استفاده مستقلانه اشخاص توان خواه از خدمات آنها ارتقاء دهند .</a:t>
            </a:r>
          </a:p>
          <a:p>
            <a:pPr algn="just" rtl="1"/>
            <a:endParaRPr lang="en-US" dirty="0">
              <a:cs typeface="B Nazanin" pitchFamily="2" charset="-78"/>
            </a:endParaRPr>
          </a:p>
        </p:txBody>
      </p:sp>
      <p:sp>
        <p:nvSpPr>
          <p:cNvPr id="4" name="Footer Placeholder 3"/>
          <p:cNvSpPr>
            <a:spLocks noGrp="1"/>
          </p:cNvSpPr>
          <p:nvPr>
            <p:ph type="ftr" sz="quarter" idx="11"/>
          </p:nvPr>
        </p:nvSpPr>
        <p:spPr/>
        <p:txBody>
          <a:bodyPr/>
          <a:lstStyle/>
          <a:p>
            <a:r>
              <a:rPr lang="fa-IR" smtClean="0"/>
              <a:t>صیانت از حقوق شهروندی در نظام اداری</a:t>
            </a:r>
            <a:endParaRPr lang="en-US"/>
          </a:p>
        </p:txBody>
      </p:sp>
      <p:sp>
        <p:nvSpPr>
          <p:cNvPr id="5" name="Slide Number Placeholder 4"/>
          <p:cNvSpPr>
            <a:spLocks noGrp="1"/>
          </p:cNvSpPr>
          <p:nvPr>
            <p:ph type="sldNum" sz="quarter" idx="12"/>
          </p:nvPr>
        </p:nvSpPr>
        <p:spPr>
          <a:xfrm>
            <a:off x="7596336" y="6309320"/>
            <a:ext cx="762000" cy="365125"/>
          </a:xfrm>
        </p:spPr>
        <p:txBody>
          <a:bodyPr/>
          <a:lstStyle/>
          <a:p>
            <a:fld id="{36633FBD-E5C5-4706-B188-57FBEE228433}" type="slidenum">
              <a:rPr lang="en-US" smtClean="0"/>
              <a:pPr/>
              <a:t>61</a:t>
            </a:fld>
            <a:endParaRPr lang="en-US" dirty="0"/>
          </a:p>
        </p:txBody>
      </p:sp>
    </p:spTree>
    <p:extLst>
      <p:ext uri="{BB962C8B-B14F-4D97-AF65-F5344CB8AC3E}">
        <p14:creationId xmlns:p14="http://schemas.microsoft.com/office/powerpoint/2010/main" val="1983230722"/>
      </p:ext>
    </p:extLst>
  </p:cSld>
  <p:clrMapOvr>
    <a:masterClrMapping/>
  </p:clrMapOvr>
  <p:transition spd="slow">
    <p:pull/>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92696"/>
            <a:ext cx="7543800" cy="5400600"/>
          </a:xfrm>
        </p:spPr>
        <p:txBody>
          <a:bodyPr>
            <a:normAutofit fontScale="92500" lnSpcReduction="20000"/>
          </a:bodyPr>
          <a:lstStyle/>
          <a:p>
            <a:pPr marL="0" indent="0" algn="just" rtl="1">
              <a:buNone/>
            </a:pPr>
            <a:r>
              <a:rPr lang="fa-IR" sz="2200" b="1" dirty="0">
                <a:solidFill>
                  <a:srgbClr val="AC0000"/>
                </a:solidFill>
                <a:cs typeface="B Titr" pitchFamily="2" charset="-78"/>
              </a:rPr>
              <a:t>ماده 12 – </a:t>
            </a:r>
            <a:r>
              <a:rPr lang="fa-IR" sz="2200" b="1" u="sng" dirty="0">
                <a:solidFill>
                  <a:srgbClr val="AC0000"/>
                </a:solidFill>
                <a:cs typeface="B Titr" pitchFamily="2" charset="-78"/>
              </a:rPr>
              <a:t>حق رسیدگی به موقع و منصفانه به شکایات و اعتراضات</a:t>
            </a:r>
          </a:p>
          <a:p>
            <a:pPr algn="just" rtl="1"/>
            <a:r>
              <a:rPr lang="fa-IR" b="1" dirty="0" smtClean="0">
                <a:cs typeface="B Nazanin" pitchFamily="2" charset="-78"/>
              </a:rPr>
              <a:t>1-</a:t>
            </a:r>
            <a:r>
              <a:rPr lang="fa-IR" dirty="0" smtClean="0">
                <a:cs typeface="B Nazanin" pitchFamily="2" charset="-78"/>
              </a:rPr>
              <a:t> مردم </a:t>
            </a:r>
            <a:r>
              <a:rPr lang="fa-IR" dirty="0">
                <a:cs typeface="B Nazanin" pitchFamily="2" charset="-78"/>
              </a:rPr>
              <a:t>حق دارند در تمامی مراجع اداری که به اختلاف، اعتراض یا شکایت آنها رسدگی می کنند </a:t>
            </a:r>
            <a:r>
              <a:rPr lang="fa-IR" sz="2200" dirty="0">
                <a:cs typeface="B Titr" pitchFamily="2" charset="-78"/>
              </a:rPr>
              <a:t>از رسیدگی منصفانه و بیطرفانه برخوردار شده و حقوق آنها </a:t>
            </a:r>
            <a:r>
              <a:rPr lang="fa-IR" dirty="0">
                <a:cs typeface="B Nazanin" pitchFamily="2" charset="-78"/>
              </a:rPr>
              <a:t>رعایت شود.</a:t>
            </a:r>
          </a:p>
          <a:p>
            <a:pPr algn="just" rtl="1"/>
            <a:r>
              <a:rPr lang="fa-IR" b="1" dirty="0" smtClean="0">
                <a:cs typeface="B Nazanin" pitchFamily="2" charset="-78"/>
              </a:rPr>
              <a:t>2-</a:t>
            </a:r>
            <a:r>
              <a:rPr lang="fa-IR" dirty="0" smtClean="0">
                <a:cs typeface="B Nazanin" pitchFamily="2" charset="-78"/>
              </a:rPr>
              <a:t> هر فردی </a:t>
            </a:r>
            <a:r>
              <a:rPr lang="fa-IR" dirty="0">
                <a:cs typeface="B Nazanin" pitchFamily="2" charset="-78"/>
              </a:rPr>
              <a:t>در همه مراحل رسیدگی اداری حق </a:t>
            </a:r>
            <a:r>
              <a:rPr lang="fa-IR" sz="2200" dirty="0">
                <a:cs typeface="B Titr" pitchFamily="2" charset="-78"/>
              </a:rPr>
              <a:t>استفاده از وکیل را دارد</a:t>
            </a:r>
            <a:r>
              <a:rPr lang="fa-IR" dirty="0">
                <a:cs typeface="B Nazanin" pitchFamily="2" charset="-78"/>
              </a:rPr>
              <a:t> و باید از مهلت کافی جهت تنظیم و تکمیل پرونده ارائه ادله معرفی شهود یا پاسخ به مطالب مطرح شده علیه خود برخوردار باشد.</a:t>
            </a:r>
          </a:p>
          <a:p>
            <a:pPr algn="just" rtl="1"/>
            <a:r>
              <a:rPr lang="fa-IR" b="1" dirty="0" smtClean="0">
                <a:cs typeface="B Nazanin" pitchFamily="2" charset="-78"/>
              </a:rPr>
              <a:t>3-</a:t>
            </a:r>
            <a:r>
              <a:rPr lang="fa-IR" dirty="0" smtClean="0">
                <a:cs typeface="B Nazanin" pitchFamily="2" charset="-78"/>
              </a:rPr>
              <a:t> شخصی </a:t>
            </a:r>
            <a:r>
              <a:rPr lang="fa-IR" dirty="0">
                <a:cs typeface="B Nazanin" pitchFamily="2" charset="-78"/>
              </a:rPr>
              <a:t>که در چارچوب قوانین و مقررات و </a:t>
            </a:r>
            <a:r>
              <a:rPr lang="fa-IR" sz="2200" dirty="0" smtClean="0">
                <a:cs typeface="B Titr" pitchFamily="2" charset="-78"/>
              </a:rPr>
              <a:t>بدون </a:t>
            </a:r>
            <a:r>
              <a:rPr lang="fa-IR" sz="2200" dirty="0">
                <a:cs typeface="B Titr" pitchFamily="2" charset="-78"/>
              </a:rPr>
              <a:t>استفاده از الفاظ توهین آمیز، از تصمیمات و اقدامات </a:t>
            </a:r>
            <a:r>
              <a:rPr lang="fa-IR" sz="2200" dirty="0" smtClean="0">
                <a:cs typeface="B Titr" pitchFamily="2" charset="-78"/>
              </a:rPr>
              <a:t>دستگاه</a:t>
            </a:r>
            <a:r>
              <a:rPr lang="fa-IR" dirty="0" smtClean="0">
                <a:cs typeface="B Nazanin" pitchFamily="2" charset="-78"/>
              </a:rPr>
              <a:t> </a:t>
            </a:r>
            <a:r>
              <a:rPr lang="fa-IR" dirty="0">
                <a:cs typeface="B Nazanin" pitchFamily="2" charset="-78"/>
              </a:rPr>
              <a:t>اجرایی یا فرد مسئول در سطح رسانه ها انتقاد می کند، نباید به دلیل انتقاد یا تعقیب یا پیامد اداری یا فضایی از سوی مسئولین دستگاه مواجه شود.</a:t>
            </a:r>
          </a:p>
          <a:p>
            <a:pPr algn="just" rtl="1"/>
            <a:r>
              <a:rPr lang="fa-IR" b="1" dirty="0" smtClean="0">
                <a:cs typeface="B Nazanin" pitchFamily="2" charset="-78"/>
              </a:rPr>
              <a:t>4-</a:t>
            </a:r>
            <a:r>
              <a:rPr lang="fa-IR" dirty="0" smtClean="0">
                <a:cs typeface="B Nazanin" pitchFamily="2" charset="-78"/>
              </a:rPr>
              <a:t> درصورت </a:t>
            </a:r>
            <a:r>
              <a:rPr lang="fa-IR" dirty="0">
                <a:cs typeface="B Nazanin" pitchFamily="2" charset="-78"/>
              </a:rPr>
              <a:t>بروز اختلاف بین مراجعان و متصدیان ارائه خدمت، مسئل واحد ذیربط باید بلافاصه به موضوع رسیدگی و آن را در چارچوب مقررات و با رعایت اخلاق اسلامی حل و فصل نماید.</a:t>
            </a:r>
          </a:p>
          <a:p>
            <a:pPr algn="just" rtl="1"/>
            <a:r>
              <a:rPr lang="fa-IR" b="1" dirty="0" smtClean="0">
                <a:cs typeface="B Nazanin" pitchFamily="2" charset="-78"/>
              </a:rPr>
              <a:t>5-</a:t>
            </a:r>
            <a:r>
              <a:rPr lang="fa-IR" dirty="0" smtClean="0">
                <a:cs typeface="B Nazanin" pitchFamily="2" charset="-78"/>
              </a:rPr>
              <a:t> اعتراض </a:t>
            </a:r>
            <a:r>
              <a:rPr lang="fa-IR" dirty="0">
                <a:cs typeface="B Nazanin" pitchFamily="2" charset="-78"/>
              </a:rPr>
              <a:t>شخصی که مدعی است در حق او ظلم شده ، باید توسط مدیران و کارکنان دستگاه های اجرایی </a:t>
            </a:r>
            <a:r>
              <a:rPr lang="fa-IR" dirty="0" smtClean="0">
                <a:cs typeface="B Nazanin" pitchFamily="2" charset="-78"/>
              </a:rPr>
              <a:t>بامدارا و </a:t>
            </a:r>
            <a:r>
              <a:rPr lang="fa-IR" dirty="0">
                <a:cs typeface="B Nazanin" pitchFamily="2" charset="-78"/>
              </a:rPr>
              <a:t>اخلاق اسلامی، تحمل و با سعه صدر پاسخ داده شود.</a:t>
            </a:r>
          </a:p>
          <a:p>
            <a:pPr algn="just" rtl="1"/>
            <a:endParaRPr lang="en-US" dirty="0">
              <a:cs typeface="B Nazanin" pitchFamily="2" charset="-78"/>
            </a:endParaRPr>
          </a:p>
        </p:txBody>
      </p:sp>
      <p:sp>
        <p:nvSpPr>
          <p:cNvPr id="4" name="Footer Placeholder 3"/>
          <p:cNvSpPr>
            <a:spLocks noGrp="1"/>
          </p:cNvSpPr>
          <p:nvPr>
            <p:ph type="ftr" sz="quarter" idx="11"/>
          </p:nvPr>
        </p:nvSpPr>
        <p:spPr/>
        <p:txBody>
          <a:bodyPr/>
          <a:lstStyle/>
          <a:p>
            <a:r>
              <a:rPr lang="fa-IR" smtClean="0"/>
              <a:t>صیانت از حقوق شهروندی در نظام اداری</a:t>
            </a:r>
            <a:endParaRPr lang="en-US"/>
          </a:p>
        </p:txBody>
      </p:sp>
      <p:sp>
        <p:nvSpPr>
          <p:cNvPr id="5" name="Slide Number Placeholder 4"/>
          <p:cNvSpPr>
            <a:spLocks noGrp="1"/>
          </p:cNvSpPr>
          <p:nvPr>
            <p:ph type="sldNum" sz="quarter" idx="12"/>
          </p:nvPr>
        </p:nvSpPr>
        <p:spPr>
          <a:xfrm>
            <a:off x="7668344" y="6309320"/>
            <a:ext cx="762000" cy="365125"/>
          </a:xfrm>
        </p:spPr>
        <p:txBody>
          <a:bodyPr/>
          <a:lstStyle/>
          <a:p>
            <a:fld id="{36633FBD-E5C5-4706-B188-57FBEE228433}" type="slidenum">
              <a:rPr lang="en-US" smtClean="0"/>
              <a:pPr/>
              <a:t>62</a:t>
            </a:fld>
            <a:endParaRPr lang="en-US" dirty="0"/>
          </a:p>
        </p:txBody>
      </p:sp>
    </p:spTree>
    <p:extLst>
      <p:ext uri="{BB962C8B-B14F-4D97-AF65-F5344CB8AC3E}">
        <p14:creationId xmlns:p14="http://schemas.microsoft.com/office/powerpoint/2010/main" val="2599317298"/>
      </p:ext>
    </p:extLst>
  </p:cSld>
  <p:clrMapOvr>
    <a:masterClrMapping/>
  </p:clrMapOvr>
  <p:transition spd="slow">
    <p:pull/>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20688"/>
            <a:ext cx="7543800" cy="5472608"/>
          </a:xfrm>
        </p:spPr>
        <p:txBody>
          <a:bodyPr>
            <a:normAutofit lnSpcReduction="10000"/>
          </a:bodyPr>
          <a:lstStyle/>
          <a:p>
            <a:pPr marL="0" indent="0" algn="just" rtl="1">
              <a:buNone/>
            </a:pPr>
            <a:r>
              <a:rPr lang="fa-IR" sz="2000" dirty="0">
                <a:solidFill>
                  <a:srgbClr val="AC0000"/>
                </a:solidFill>
                <a:cs typeface="B Titr" pitchFamily="2" charset="-78"/>
              </a:rPr>
              <a:t>ماده 13 – </a:t>
            </a:r>
            <a:r>
              <a:rPr lang="fa-IR" sz="2000" u="sng" dirty="0">
                <a:solidFill>
                  <a:srgbClr val="AC0000"/>
                </a:solidFill>
                <a:cs typeface="B Titr" pitchFamily="2" charset="-78"/>
              </a:rPr>
              <a:t>حق جبران خسارات وارده در اثر قصور یا تقصیر دستگاه های اجرایی و کارکنان آن ها</a:t>
            </a:r>
          </a:p>
          <a:p>
            <a:pPr algn="just" rtl="1"/>
            <a:r>
              <a:rPr lang="fa-IR" b="1" dirty="0" smtClean="0">
                <a:cs typeface="B Nazanin" pitchFamily="2" charset="-78"/>
              </a:rPr>
              <a:t>1-</a:t>
            </a:r>
            <a:r>
              <a:rPr lang="fa-IR" dirty="0" smtClean="0">
                <a:cs typeface="B Nazanin" pitchFamily="2" charset="-78"/>
              </a:rPr>
              <a:t> دستگاه </a:t>
            </a:r>
            <a:r>
              <a:rPr lang="fa-IR" dirty="0">
                <a:cs typeface="B Nazanin" pitchFamily="2" charset="-78"/>
              </a:rPr>
              <a:t>های اجرایی مکلفند حسب وظایف قانونی خود، در صورت وجود احتمال هر گونه تهدید علیه سلامت عمومی و یا بلایای طبیعی، نسبت به پیش بینی و هشدار به موقع و راه های دفع یا رفع آن به عموم مردم و به خصوص افراد در معرض تهدید، اقدام نمایند.</a:t>
            </a:r>
          </a:p>
          <a:p>
            <a:pPr algn="just" rtl="1"/>
            <a:r>
              <a:rPr lang="fa-IR" b="1" dirty="0" smtClean="0">
                <a:cs typeface="B Nazanin" pitchFamily="2" charset="-78"/>
              </a:rPr>
              <a:t>2-</a:t>
            </a:r>
            <a:r>
              <a:rPr lang="fa-IR" dirty="0" smtClean="0">
                <a:cs typeface="B Nazanin" pitchFamily="2" charset="-78"/>
              </a:rPr>
              <a:t> </a:t>
            </a:r>
            <a:r>
              <a:rPr lang="fa-IR" sz="2000" dirty="0" smtClean="0">
                <a:cs typeface="B Titr" pitchFamily="2" charset="-78"/>
              </a:rPr>
              <a:t>دستگاه </a:t>
            </a:r>
            <a:r>
              <a:rPr lang="fa-IR" sz="2000" dirty="0">
                <a:cs typeface="B Titr" pitchFamily="2" charset="-78"/>
              </a:rPr>
              <a:t>های اجرایی، مستول جبران خساراتی هستند که در نتیجه عیب و خرابی اشیاء یا اموال منقول یا غیر منقول متعلق یا تحت تصرف آن ها، به جان، مال و سایر حقوق دیگران وارد می شود.</a:t>
            </a:r>
          </a:p>
          <a:p>
            <a:pPr algn="just" rtl="1"/>
            <a:r>
              <a:rPr lang="fa-IR" b="1" dirty="0" smtClean="0">
                <a:cs typeface="B Nazanin" pitchFamily="2" charset="-78"/>
              </a:rPr>
              <a:t>3-</a:t>
            </a:r>
            <a:r>
              <a:rPr lang="fa-IR" dirty="0" smtClean="0">
                <a:cs typeface="B Nazanin" pitchFamily="2" charset="-78"/>
              </a:rPr>
              <a:t> مطابق </a:t>
            </a:r>
            <a:r>
              <a:rPr lang="fa-IR" dirty="0">
                <a:cs typeface="B Nazanin" pitchFamily="2" charset="-78"/>
              </a:rPr>
              <a:t>فصل دهم از کتاب پنجم قانون مجازات اسلامی تحت عنوان " تقصیرات مقامات و مأمورین دولتی " دستگاه های اجرایی مسئول جبران آن دسته از خسارات مادی، معنوی و بدنی هستند که مستخدمان و کارکنان آن ها در نتیجه بی احتیاطی ، بی مبالاتی یا عدم رعایت قنوانین، مقررات یا نظامات مربوط </a:t>
            </a:r>
            <a:r>
              <a:rPr lang="fa-IR" dirty="0" smtClean="0">
                <a:cs typeface="B Nazanin" pitchFamily="2" charset="-78"/>
              </a:rPr>
              <a:t>به انجام وظیفه </a:t>
            </a:r>
            <a:r>
              <a:rPr lang="fa-IR" dirty="0">
                <a:cs typeface="B Nazanin" pitchFamily="2" charset="-78"/>
              </a:rPr>
              <a:t>یا به مناسبت آن به دیگران وارد یا در نتیجه نقص یا کمبود غیر متعارف امکانات و وسایل </a:t>
            </a:r>
            <a:r>
              <a:rPr lang="fa-IR" dirty="0" smtClean="0">
                <a:cs typeface="B Nazanin" pitchFamily="2" charset="-78"/>
              </a:rPr>
              <a:t>اشخاص </a:t>
            </a:r>
            <a:r>
              <a:rPr lang="fa-IR" dirty="0">
                <a:cs typeface="B Nazanin" pitchFamily="2" charset="-78"/>
              </a:rPr>
              <a:t>وارد می شود.</a:t>
            </a:r>
          </a:p>
          <a:p>
            <a:pPr algn="just" rtl="1"/>
            <a:endParaRPr lang="en-US" dirty="0">
              <a:cs typeface="B Nazanin" pitchFamily="2" charset="-78"/>
            </a:endParaRPr>
          </a:p>
        </p:txBody>
      </p:sp>
      <p:sp>
        <p:nvSpPr>
          <p:cNvPr id="4" name="Footer Placeholder 3"/>
          <p:cNvSpPr>
            <a:spLocks noGrp="1"/>
          </p:cNvSpPr>
          <p:nvPr>
            <p:ph type="ftr" sz="quarter" idx="11"/>
          </p:nvPr>
        </p:nvSpPr>
        <p:spPr/>
        <p:txBody>
          <a:bodyPr/>
          <a:lstStyle/>
          <a:p>
            <a:r>
              <a:rPr lang="fa-IR" smtClean="0"/>
              <a:t>صیانت از حقوق شهروندی در نظام اداری</a:t>
            </a:r>
            <a:endParaRPr lang="en-US"/>
          </a:p>
        </p:txBody>
      </p:sp>
      <p:sp>
        <p:nvSpPr>
          <p:cNvPr id="5" name="Slide Number Placeholder 4"/>
          <p:cNvSpPr>
            <a:spLocks noGrp="1"/>
          </p:cNvSpPr>
          <p:nvPr>
            <p:ph type="sldNum" sz="quarter" idx="12"/>
          </p:nvPr>
        </p:nvSpPr>
        <p:spPr>
          <a:xfrm>
            <a:off x="7668344" y="6309320"/>
            <a:ext cx="762000" cy="365125"/>
          </a:xfrm>
        </p:spPr>
        <p:txBody>
          <a:bodyPr/>
          <a:lstStyle/>
          <a:p>
            <a:fld id="{36633FBD-E5C5-4706-B188-57FBEE228433}" type="slidenum">
              <a:rPr lang="en-US" smtClean="0"/>
              <a:pPr/>
              <a:t>63</a:t>
            </a:fld>
            <a:endParaRPr lang="en-US"/>
          </a:p>
        </p:txBody>
      </p:sp>
    </p:spTree>
    <p:extLst>
      <p:ext uri="{BB962C8B-B14F-4D97-AF65-F5344CB8AC3E}">
        <p14:creationId xmlns:p14="http://schemas.microsoft.com/office/powerpoint/2010/main" val="4076545036"/>
      </p:ext>
    </p:extLst>
  </p:cSld>
  <p:clrMapOvr>
    <a:masterClrMapping/>
  </p:clrMapOvr>
  <p:transition spd="slow">
    <p:pull/>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620688"/>
            <a:ext cx="7543800" cy="5479504"/>
          </a:xfrm>
        </p:spPr>
        <p:txBody>
          <a:bodyPr>
            <a:normAutofit fontScale="85000" lnSpcReduction="20000"/>
          </a:bodyPr>
          <a:lstStyle/>
          <a:p>
            <a:pPr marL="0" indent="0" algn="ctr" rtl="1">
              <a:buNone/>
            </a:pPr>
            <a:r>
              <a:rPr lang="fa-IR" sz="2600" dirty="0">
                <a:solidFill>
                  <a:srgbClr val="AC0000"/>
                </a:solidFill>
                <a:cs typeface="B Titr" pitchFamily="2" charset="-78"/>
              </a:rPr>
              <a:t>فصل چهارم- انتظارات از شهروندان برای رعایت حقوق دیگر شهروندان در نظام اداری</a:t>
            </a:r>
          </a:p>
          <a:p>
            <a:pPr marL="0" indent="0" algn="just" rtl="1">
              <a:buNone/>
            </a:pPr>
            <a:r>
              <a:rPr lang="fa-IR" b="1" dirty="0" smtClean="0">
                <a:solidFill>
                  <a:srgbClr val="AC0000"/>
                </a:solidFill>
                <a:cs typeface="B Nazanin" pitchFamily="2" charset="-78"/>
              </a:rPr>
              <a:t>ماده14- </a:t>
            </a:r>
            <a:r>
              <a:rPr lang="fa-IR" b="1" u="sng" dirty="0">
                <a:solidFill>
                  <a:srgbClr val="AC0000"/>
                </a:solidFill>
                <a:cs typeface="B Nazanin" pitchFamily="2" charset="-78"/>
              </a:rPr>
              <a:t>از شهروندان انتظار می رود به منظور احترام و رعایت حقوق سایر افراد در مراجعه به دستگاه های اجرایی؛ نکات ذیل را مورد توجه قرار دهند:</a:t>
            </a:r>
          </a:p>
          <a:p>
            <a:pPr algn="just" rtl="1"/>
            <a:r>
              <a:rPr lang="fa-IR" b="1" dirty="0" smtClean="0">
                <a:cs typeface="B Nazanin" pitchFamily="2" charset="-78"/>
              </a:rPr>
              <a:t>1-</a:t>
            </a:r>
            <a:r>
              <a:rPr lang="fa-IR" dirty="0" smtClean="0">
                <a:cs typeface="B Nazanin" pitchFamily="2" charset="-78"/>
              </a:rPr>
              <a:t> به </a:t>
            </a:r>
            <a:r>
              <a:rPr lang="fa-IR" dirty="0">
                <a:cs typeface="B Nazanin" pitchFamily="2" charset="-78"/>
              </a:rPr>
              <a:t>منظور رعایت حقوق سایر شهروندان و مساعدت در تأمین بهتر حقوق خود؛ همکاری لازم را در رعایت نظم و نوبت</a:t>
            </a:r>
            <a:r>
              <a:rPr lang="fa-IR" dirty="0" smtClean="0">
                <a:cs typeface="B Nazanin" pitchFamily="2" charset="-78"/>
              </a:rPr>
              <a:t>؛ </a:t>
            </a:r>
            <a:r>
              <a:rPr lang="fa-IR" dirty="0">
                <a:cs typeface="B Titr" pitchFamily="2" charset="-78"/>
              </a:rPr>
              <a:t>ارائه مدارک هویتی برای ورود و </a:t>
            </a:r>
            <a:r>
              <a:rPr lang="fa-IR" dirty="0" smtClean="0">
                <a:cs typeface="B Titr" pitchFamily="2" charset="-78"/>
              </a:rPr>
              <a:t>خروج، </a:t>
            </a:r>
            <a:r>
              <a:rPr lang="fa-IR" dirty="0">
                <a:cs typeface="B Titr" pitchFamily="2" charset="-78"/>
              </a:rPr>
              <a:t>ارائه اطلاعات و مدارک</a:t>
            </a:r>
            <a:r>
              <a:rPr lang="fa-IR" dirty="0">
                <a:cs typeface="B Nazanin" pitchFamily="2" charset="-78"/>
              </a:rPr>
              <a:t> صحیح؛ به موقع و کامل برای تسریع در ارائه خدمت داشته باشند.</a:t>
            </a:r>
          </a:p>
          <a:p>
            <a:pPr algn="just" rtl="1"/>
            <a:r>
              <a:rPr lang="fa-IR" b="1" dirty="0" smtClean="0">
                <a:cs typeface="B Nazanin" pitchFamily="2" charset="-78"/>
              </a:rPr>
              <a:t>2-</a:t>
            </a:r>
            <a:r>
              <a:rPr lang="fa-IR" dirty="0" smtClean="0">
                <a:cs typeface="B Nazanin" pitchFamily="2" charset="-78"/>
              </a:rPr>
              <a:t> تصمیمات </a:t>
            </a:r>
            <a:r>
              <a:rPr lang="fa-IR" dirty="0">
                <a:cs typeface="B Nazanin" pitchFamily="2" charset="-78"/>
              </a:rPr>
              <a:t>و اقدامات اداری مادام که نقض نشده اند؛ محترم شمرده شده و رعایت شوند و اعتراض به تصمیمات و اقدامات و درخواست تجدیدنظر در آنها با طرق پیشی بینی شده در قوانین و توسل به مراجع قانونی صورت گیرد.</a:t>
            </a:r>
          </a:p>
          <a:p>
            <a:pPr algn="just" rtl="1"/>
            <a:r>
              <a:rPr lang="fa-IR" b="1" dirty="0" smtClean="0">
                <a:cs typeface="B Nazanin" pitchFamily="2" charset="-78"/>
              </a:rPr>
              <a:t>3-</a:t>
            </a:r>
            <a:r>
              <a:rPr lang="fa-IR" dirty="0" smtClean="0">
                <a:cs typeface="B Nazanin" pitchFamily="2" charset="-78"/>
              </a:rPr>
              <a:t> خدمات </a:t>
            </a:r>
            <a:r>
              <a:rPr lang="fa-IR" dirty="0">
                <a:cs typeface="B Nazanin" pitchFamily="2" charset="-78"/>
              </a:rPr>
              <a:t>و درخواست های اداری تنها در محیط اداری مطالبه شده و از درخواست خدمت توسط کارکنان در خارج از محیط اداره اجتناب شود.</a:t>
            </a:r>
          </a:p>
          <a:p>
            <a:pPr algn="just" rtl="1"/>
            <a:r>
              <a:rPr lang="fa-IR" b="1" dirty="0" smtClean="0">
                <a:cs typeface="B Nazanin" pitchFamily="2" charset="-78"/>
              </a:rPr>
              <a:t>4-</a:t>
            </a:r>
            <a:r>
              <a:rPr lang="fa-IR" dirty="0" smtClean="0">
                <a:cs typeface="B Nazanin" pitchFamily="2" charset="-78"/>
              </a:rPr>
              <a:t> به </a:t>
            </a:r>
            <a:r>
              <a:rPr lang="fa-IR" dirty="0">
                <a:cs typeface="B Nazanin" pitchFamily="2" charset="-78"/>
              </a:rPr>
              <a:t>منظور مساعدت برای تأمین حقوق شهروندان در نظام اداری با کلیه آهاد جامعه در صورت مشاهده یا اطلاع از تخلفات اداری و نقض قوانین و مقررات در دستگاه های اجرایی؛ لازم است مشاهده یا اطلاع خود را به مراجع ذیربط گزارش کنند.</a:t>
            </a:r>
          </a:p>
          <a:p>
            <a:pPr algn="just" rtl="1"/>
            <a:r>
              <a:rPr lang="fa-IR" b="1" dirty="0" smtClean="0">
                <a:cs typeface="B Nazanin" pitchFamily="2" charset="-78"/>
              </a:rPr>
              <a:t>5-</a:t>
            </a:r>
            <a:r>
              <a:rPr lang="fa-IR" dirty="0" smtClean="0">
                <a:cs typeface="B Nazanin" pitchFamily="2" charset="-78"/>
              </a:rPr>
              <a:t> شایسته </a:t>
            </a:r>
            <a:r>
              <a:rPr lang="fa-IR" dirty="0">
                <a:cs typeface="B Nazanin" pitchFamily="2" charset="-78"/>
              </a:rPr>
              <a:t>است جهت تسریع در رسیدگی؛ موارد مربوط به تخلفات اداری و نقض قوانین و مقررات ابتدا به مراجع نظارتی درون سازمانی هر دستگاه گزارش و در صورت عدم دریافت پاسخ قانع کننده به مراجع نظارتی برون سازمانی ارائه شود.</a:t>
            </a:r>
          </a:p>
          <a:p>
            <a:pPr algn="just" rtl="1"/>
            <a:r>
              <a:rPr lang="fa-IR" b="1" dirty="0" smtClean="0">
                <a:cs typeface="B Nazanin" pitchFamily="2" charset="-78"/>
              </a:rPr>
              <a:t>تبصره-</a:t>
            </a:r>
            <a:r>
              <a:rPr lang="fa-IR" dirty="0" smtClean="0">
                <a:cs typeface="B Nazanin" pitchFamily="2" charset="-78"/>
              </a:rPr>
              <a:t> </a:t>
            </a:r>
            <a:r>
              <a:rPr lang="fa-IR" dirty="0">
                <a:cs typeface="B Nazanin" pitchFamily="2" charset="-78"/>
              </a:rPr>
              <a:t>عدم توجیح شهروندان به یکدیگر توسط مدیران و کارکنان دستگاه های اجرایی در مراحل رسیدگی؛ الزامی است.</a:t>
            </a:r>
          </a:p>
          <a:p>
            <a:pPr algn="just" rtl="1"/>
            <a:endParaRPr lang="en-US" dirty="0">
              <a:cs typeface="B Nazanin" pitchFamily="2" charset="-78"/>
            </a:endParaRPr>
          </a:p>
        </p:txBody>
      </p:sp>
      <p:sp>
        <p:nvSpPr>
          <p:cNvPr id="4" name="Footer Placeholder 3"/>
          <p:cNvSpPr>
            <a:spLocks noGrp="1"/>
          </p:cNvSpPr>
          <p:nvPr>
            <p:ph type="ftr" sz="quarter" idx="11"/>
          </p:nvPr>
        </p:nvSpPr>
        <p:spPr/>
        <p:txBody>
          <a:bodyPr/>
          <a:lstStyle/>
          <a:p>
            <a:r>
              <a:rPr lang="fa-IR" smtClean="0"/>
              <a:t>صیانت از حقوق شهروندی در نظام اداری</a:t>
            </a:r>
            <a:endParaRPr lang="en-US"/>
          </a:p>
        </p:txBody>
      </p:sp>
      <p:sp>
        <p:nvSpPr>
          <p:cNvPr id="5" name="Slide Number Placeholder 4"/>
          <p:cNvSpPr>
            <a:spLocks noGrp="1"/>
          </p:cNvSpPr>
          <p:nvPr>
            <p:ph type="sldNum" sz="quarter" idx="12"/>
          </p:nvPr>
        </p:nvSpPr>
        <p:spPr>
          <a:xfrm>
            <a:off x="7668344" y="6309320"/>
            <a:ext cx="762000" cy="365125"/>
          </a:xfrm>
        </p:spPr>
        <p:txBody>
          <a:bodyPr/>
          <a:lstStyle/>
          <a:p>
            <a:fld id="{36633FBD-E5C5-4706-B188-57FBEE228433}" type="slidenum">
              <a:rPr lang="en-US" smtClean="0"/>
              <a:pPr/>
              <a:t>64</a:t>
            </a:fld>
            <a:endParaRPr lang="en-US" dirty="0"/>
          </a:p>
        </p:txBody>
      </p:sp>
    </p:spTree>
    <p:extLst>
      <p:ext uri="{BB962C8B-B14F-4D97-AF65-F5344CB8AC3E}">
        <p14:creationId xmlns:p14="http://schemas.microsoft.com/office/powerpoint/2010/main" val="2774507224"/>
      </p:ext>
    </p:extLst>
  </p:cSld>
  <p:clrMapOvr>
    <a:masterClrMapping/>
  </p:clrMapOvr>
  <p:transition spd="slow">
    <p:pull/>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404664"/>
            <a:ext cx="7543800" cy="5688632"/>
          </a:xfrm>
        </p:spPr>
        <p:txBody>
          <a:bodyPr>
            <a:normAutofit fontScale="77500" lnSpcReduction="20000"/>
          </a:bodyPr>
          <a:lstStyle/>
          <a:p>
            <a:pPr marL="0" indent="0" algn="ctr" rtl="1">
              <a:buNone/>
            </a:pPr>
            <a:r>
              <a:rPr lang="fa-IR" sz="2800" dirty="0" smtClean="0">
                <a:solidFill>
                  <a:srgbClr val="AC0000"/>
                </a:solidFill>
                <a:cs typeface="B Titr" pitchFamily="2" charset="-78"/>
              </a:rPr>
              <a:t>فصل پنجم- سازوکاراجرایی حقوق شهروندی در نظام اداری</a:t>
            </a:r>
          </a:p>
          <a:p>
            <a:pPr marL="0" indent="0" algn="just" rtl="1">
              <a:buNone/>
            </a:pPr>
            <a:r>
              <a:rPr lang="fa-IR" b="1" dirty="0">
                <a:solidFill>
                  <a:srgbClr val="AC0000"/>
                </a:solidFill>
                <a:cs typeface="B Titr" pitchFamily="2" charset="-78"/>
              </a:rPr>
              <a:t>ماده 15- </a:t>
            </a:r>
            <a:r>
              <a:rPr lang="fa-IR" b="1" u="sng" dirty="0">
                <a:solidFill>
                  <a:srgbClr val="AC0000"/>
                </a:solidFill>
                <a:cs typeface="B Titr" pitchFamily="2" charset="-78"/>
              </a:rPr>
              <a:t>قلمرو شمول مصوبه</a:t>
            </a:r>
          </a:p>
          <a:p>
            <a:pPr algn="just" rtl="1"/>
            <a:r>
              <a:rPr lang="fa-IR" dirty="0">
                <a:cs typeface="B Nazanin" pitchFamily="2" charset="-78"/>
              </a:rPr>
              <a:t>تمامی دستگاه های اجرایی موضوع بند (ب) ماده (1) قانون برگزاری مناقصات مصوب سال 1383 و دستگاه های موضوع تبصره ذیل آن و نیز سایر دستگاه هایی که به نحوی از بودجه عمومی دولت استفاده می کنند، مشمول این مصوبه بوده و در این تصویب نامه «دستگاه اجرایی» نامیده می شوند.</a:t>
            </a:r>
          </a:p>
          <a:p>
            <a:pPr algn="just" rtl="1"/>
            <a:r>
              <a:rPr lang="fa-IR" b="1" dirty="0">
                <a:solidFill>
                  <a:srgbClr val="AC0000"/>
                </a:solidFill>
                <a:cs typeface="B Nazanin" pitchFamily="2" charset="-78"/>
              </a:rPr>
              <a:t>تبصره: </a:t>
            </a:r>
            <a:r>
              <a:rPr lang="fa-IR" dirty="0">
                <a:cs typeface="B Titr" pitchFamily="2" charset="-78"/>
              </a:rPr>
              <a:t>دستگاه های اجرایی موظفند در چارچوب وظایف نظارتی خود بر مراکز ارائه دهنده خدمات عمومی، مؤسسات خصوصی حرفه ای عهده دار ارائه خدمات، نهادهای صنفی و هر نوع مراکز با مؤسساتی که با اخذ مجوز از دستگاه های اجرایی، به ارائه خدمت به مردم می پردازند، رعایت تمام یا بخش های مرتبط این مصوبه را از سوی آنها الزامی و بر این امر نظارت کنند.</a:t>
            </a:r>
          </a:p>
          <a:p>
            <a:pPr marL="0" indent="0" algn="just" rtl="1">
              <a:buNone/>
            </a:pPr>
            <a:r>
              <a:rPr lang="fa-IR" sz="2500" b="1" dirty="0" smtClean="0">
                <a:solidFill>
                  <a:srgbClr val="AC0000"/>
                </a:solidFill>
                <a:cs typeface="B Titr" pitchFamily="2" charset="-78"/>
              </a:rPr>
              <a:t>ماده 16- </a:t>
            </a:r>
            <a:r>
              <a:rPr lang="fa-IR" sz="2500" b="1" u="sng" dirty="0" smtClean="0">
                <a:solidFill>
                  <a:srgbClr val="AC0000"/>
                </a:solidFill>
                <a:cs typeface="B Titr" pitchFamily="2" charset="-78"/>
              </a:rPr>
              <a:t>مسئولیت و فرآیند اجرا</a:t>
            </a:r>
          </a:p>
          <a:p>
            <a:pPr algn="just" rtl="1"/>
            <a:r>
              <a:rPr lang="fa-IR" dirty="0" smtClean="0">
                <a:cs typeface="B Titr" pitchFamily="2" charset="-78"/>
              </a:rPr>
              <a:t>1-بالاترین </a:t>
            </a:r>
            <a:r>
              <a:rPr lang="fa-IR" dirty="0">
                <a:cs typeface="B Titr" pitchFamily="2" charset="-78"/>
              </a:rPr>
              <a:t>مقام دستگاه اجرایی، مسئول اجرای این مصوبه بوده و مدیران و کارکنان دستگاه های اجرایی مشمول در تمامی سطوح سازمانی، مکلف به رعایت مفاد آن هستند؛ </a:t>
            </a:r>
            <a:r>
              <a:rPr lang="fa-IR" dirty="0">
                <a:cs typeface="B Nazanin" pitchFamily="2" charset="-78"/>
              </a:rPr>
              <a:t>همچنین مدیران موظفند متناسب با اختیارات، مأموریت ها و وظایف محوله، در جهت حسن اجرای این مصوبه، رفع موانع و همچنین ارزیابی نحوه اجرای آن، اقدامات لازم اعم از برنامه ریزی، سازماندهی، بهبود روش ها، آموزش کارکنان و تجهیز واحدهای مدیریت عملکرد، بازرسی و رسیدگی به شکایات (یا عناوین مشابه) را مطابق با دستورالعمل های ابلاغی سازمان اداری و استخدامی کشور، از جمله دستورالعمل اصلاح فرآیندها و روش های انجام کار، دستورالعمل استاندارد تارنماهای دستگاه های اجرایی و درگاه های استانی، آیین نامه اجرایی تبصره (1) ماده (25) قانون مدیریت خدمات کشوری و سایر موارد ابلاغی، انجام دهند.</a:t>
            </a:r>
          </a:p>
          <a:p>
            <a:pPr algn="just" rtl="1"/>
            <a:endParaRPr lang="en-US" dirty="0">
              <a:cs typeface="B Nazanin" pitchFamily="2" charset="-78"/>
            </a:endParaRPr>
          </a:p>
        </p:txBody>
      </p:sp>
      <p:sp>
        <p:nvSpPr>
          <p:cNvPr id="4" name="Footer Placeholder 3"/>
          <p:cNvSpPr>
            <a:spLocks noGrp="1"/>
          </p:cNvSpPr>
          <p:nvPr>
            <p:ph type="ftr" sz="quarter" idx="11"/>
          </p:nvPr>
        </p:nvSpPr>
        <p:spPr/>
        <p:txBody>
          <a:bodyPr/>
          <a:lstStyle/>
          <a:p>
            <a:r>
              <a:rPr lang="fa-IR" smtClean="0"/>
              <a:t>صیانت از حقوق شهروندی در نظام اداری</a:t>
            </a:r>
            <a:endParaRPr lang="en-US"/>
          </a:p>
        </p:txBody>
      </p:sp>
      <p:sp>
        <p:nvSpPr>
          <p:cNvPr id="5" name="Slide Number Placeholder 4"/>
          <p:cNvSpPr>
            <a:spLocks noGrp="1"/>
          </p:cNvSpPr>
          <p:nvPr>
            <p:ph type="sldNum" sz="quarter" idx="12"/>
          </p:nvPr>
        </p:nvSpPr>
        <p:spPr>
          <a:xfrm>
            <a:off x="7668344" y="6309320"/>
            <a:ext cx="762000" cy="365125"/>
          </a:xfrm>
        </p:spPr>
        <p:txBody>
          <a:bodyPr/>
          <a:lstStyle/>
          <a:p>
            <a:fld id="{36633FBD-E5C5-4706-B188-57FBEE228433}" type="slidenum">
              <a:rPr lang="en-US" smtClean="0"/>
              <a:pPr/>
              <a:t>65</a:t>
            </a:fld>
            <a:endParaRPr lang="en-US" dirty="0"/>
          </a:p>
        </p:txBody>
      </p:sp>
    </p:spTree>
    <p:extLst>
      <p:ext uri="{BB962C8B-B14F-4D97-AF65-F5344CB8AC3E}">
        <p14:creationId xmlns:p14="http://schemas.microsoft.com/office/powerpoint/2010/main" val="970859011"/>
      </p:ext>
    </p:extLst>
  </p:cSld>
  <p:clrMapOvr>
    <a:masterClrMapping/>
  </p:clrMapOvr>
  <p:transition spd="slow">
    <p:pull/>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548680"/>
            <a:ext cx="7543800" cy="5472608"/>
          </a:xfrm>
        </p:spPr>
        <p:txBody>
          <a:bodyPr>
            <a:normAutofit fontScale="92500"/>
          </a:bodyPr>
          <a:lstStyle/>
          <a:p>
            <a:pPr algn="just" rtl="1"/>
            <a:r>
              <a:rPr lang="fa-IR" b="1" dirty="0" smtClean="0">
                <a:cs typeface="B Nazanin" pitchFamily="2" charset="-78"/>
              </a:rPr>
              <a:t>2-</a:t>
            </a:r>
            <a:r>
              <a:rPr lang="fa-IR" dirty="0" smtClean="0">
                <a:cs typeface="B Nazanin" pitchFamily="2" charset="-78"/>
              </a:rPr>
              <a:t> </a:t>
            </a:r>
            <a:r>
              <a:rPr lang="fa-IR" sz="2200" dirty="0" smtClean="0">
                <a:cs typeface="B Titr" pitchFamily="2" charset="-78"/>
              </a:rPr>
              <a:t>دستگاه </a:t>
            </a:r>
            <a:r>
              <a:rPr lang="fa-IR" sz="2200" dirty="0">
                <a:cs typeface="B Titr" pitchFamily="2" charset="-78"/>
              </a:rPr>
              <a:t>های اجرایی مکلفند با اهتمام و اقدام سریع در جهت توسعه دولت الکترونیک، نیاز به مراجعه حضوری مردم را به حداقل برسانند.</a:t>
            </a:r>
          </a:p>
          <a:p>
            <a:pPr marL="0" indent="0" algn="just" rtl="1">
              <a:buNone/>
            </a:pPr>
            <a:r>
              <a:rPr lang="fa-IR" sz="2200" b="1" dirty="0">
                <a:solidFill>
                  <a:srgbClr val="AC0000"/>
                </a:solidFill>
                <a:cs typeface="B Titr" pitchFamily="2" charset="-78"/>
              </a:rPr>
              <a:t>ماده 17- </a:t>
            </a:r>
            <a:r>
              <a:rPr lang="fa-IR" sz="2200" b="1" u="sng" dirty="0">
                <a:solidFill>
                  <a:srgbClr val="AC0000"/>
                </a:solidFill>
                <a:cs typeface="B Titr" pitchFamily="2" charset="-78"/>
              </a:rPr>
              <a:t>ایجاد میز </a:t>
            </a:r>
            <a:r>
              <a:rPr lang="fa-IR" sz="2200" b="1" u="sng" dirty="0" smtClean="0">
                <a:solidFill>
                  <a:srgbClr val="AC0000"/>
                </a:solidFill>
                <a:cs typeface="B Titr" pitchFamily="2" charset="-78"/>
              </a:rPr>
              <a:t>خدمت</a:t>
            </a:r>
            <a:endParaRPr lang="fa-IR" sz="2200" b="1" u="sng" dirty="0">
              <a:solidFill>
                <a:srgbClr val="AC0000"/>
              </a:solidFill>
              <a:cs typeface="B Titr" pitchFamily="2" charset="-78"/>
            </a:endParaRPr>
          </a:p>
          <a:p>
            <a:pPr algn="just" rtl="1"/>
            <a:r>
              <a:rPr lang="fa-IR" b="1" dirty="0" smtClean="0">
                <a:cs typeface="B Nazanin" pitchFamily="2" charset="-78"/>
              </a:rPr>
              <a:t>1-</a:t>
            </a:r>
            <a:r>
              <a:rPr lang="fa-IR" dirty="0" smtClean="0">
                <a:cs typeface="B Nazanin" pitchFamily="2" charset="-78"/>
              </a:rPr>
              <a:t> در </a:t>
            </a:r>
            <a:r>
              <a:rPr lang="fa-IR" dirty="0">
                <a:cs typeface="B Nazanin" pitchFamily="2" charset="-78"/>
              </a:rPr>
              <a:t>آن دسته از دستگاه های اجرایی که به طور متعارف مراجعین زیادی دارند؛ لازم است علاوه بر رعایت مفاد این مصوبه، واحد هماهنگ کننده ای تحت عنوان «میز خدمت» با حضور کارشناسان مطلع    اعطای اختیارات لازم تعبیه شود، به نحوی که مراجعین ضمن استقرار در محل انتظار    حتی المقدور به   حضور در واحدهای داخلی دستگاه، خدمت یا پاسخ مورد نیاز خود را صرفاً از طریق این میز دریافت نمایند. «میز خدمت» عهده دار وظایف مشروح زیر می باشد : </a:t>
            </a:r>
          </a:p>
          <a:p>
            <a:pPr algn="just" rtl="1"/>
            <a:r>
              <a:rPr lang="fa-IR" b="1" dirty="0">
                <a:cs typeface="B Nazanin" pitchFamily="2" charset="-78"/>
              </a:rPr>
              <a:t>الف- </a:t>
            </a:r>
            <a:r>
              <a:rPr lang="fa-IR" dirty="0">
                <a:cs typeface="B Nazanin" pitchFamily="2" charset="-78"/>
              </a:rPr>
              <a:t>ارائه اطلاعات و راهنمایی های لازم به مراجعین در ارتباط با امور مربوط.</a:t>
            </a:r>
          </a:p>
          <a:p>
            <a:pPr algn="just" rtl="1"/>
            <a:r>
              <a:rPr lang="fa-IR" b="1" dirty="0">
                <a:cs typeface="B Nazanin" pitchFamily="2" charset="-78"/>
              </a:rPr>
              <a:t>ب- </a:t>
            </a:r>
            <a:r>
              <a:rPr lang="fa-IR" dirty="0">
                <a:cs typeface="B Nazanin" pitchFamily="2" charset="-78"/>
              </a:rPr>
              <a:t>دریافت مدارک و درخواست های مراجعین.</a:t>
            </a:r>
          </a:p>
          <a:p>
            <a:pPr algn="just" rtl="1"/>
            <a:r>
              <a:rPr lang="fa-IR" b="1" dirty="0">
                <a:cs typeface="B Nazanin" pitchFamily="2" charset="-78"/>
              </a:rPr>
              <a:t>ج-</a:t>
            </a:r>
            <a:r>
              <a:rPr lang="fa-IR" dirty="0">
                <a:cs typeface="B Nazanin" pitchFamily="2" charset="-78"/>
              </a:rPr>
              <a:t> انجام امور و درخواست های متقاضیان درصورت امکان و در غیر اینصورت، اعلام تاریخ مراجعه بعدی یا زمان ارائه خدمت نهایی به مراجعین.</a:t>
            </a:r>
          </a:p>
          <a:p>
            <a:pPr algn="just" rtl="1"/>
            <a:r>
              <a:rPr lang="fa-IR" b="1" dirty="0">
                <a:cs typeface="B Nazanin" pitchFamily="2" charset="-78"/>
              </a:rPr>
              <a:t>د-</a:t>
            </a:r>
            <a:r>
              <a:rPr lang="fa-IR" dirty="0">
                <a:cs typeface="B Nazanin" pitchFamily="2" charset="-78"/>
              </a:rPr>
              <a:t> دریافت نتایج اقدامات انجام شده از واحدهای ذیربط و اعلام آن به مراجعین.</a:t>
            </a:r>
          </a:p>
          <a:p>
            <a:pPr algn="just" rtl="1"/>
            <a:endParaRPr lang="en-US" dirty="0">
              <a:cs typeface="B Nazanin" pitchFamily="2" charset="-78"/>
            </a:endParaRPr>
          </a:p>
        </p:txBody>
      </p:sp>
      <p:sp>
        <p:nvSpPr>
          <p:cNvPr id="4" name="Footer Placeholder 3"/>
          <p:cNvSpPr>
            <a:spLocks noGrp="1"/>
          </p:cNvSpPr>
          <p:nvPr>
            <p:ph type="ftr" sz="quarter" idx="11"/>
          </p:nvPr>
        </p:nvSpPr>
        <p:spPr/>
        <p:txBody>
          <a:bodyPr/>
          <a:lstStyle/>
          <a:p>
            <a:r>
              <a:rPr lang="fa-IR" smtClean="0"/>
              <a:t>صیانت از حقوق شهروندی در نظام اداری</a:t>
            </a:r>
            <a:endParaRPr lang="en-US"/>
          </a:p>
        </p:txBody>
      </p:sp>
      <p:sp>
        <p:nvSpPr>
          <p:cNvPr id="5" name="Slide Number Placeholder 4"/>
          <p:cNvSpPr>
            <a:spLocks noGrp="1"/>
          </p:cNvSpPr>
          <p:nvPr>
            <p:ph type="sldNum" sz="quarter" idx="12"/>
          </p:nvPr>
        </p:nvSpPr>
        <p:spPr>
          <a:xfrm>
            <a:off x="7668344" y="6309320"/>
            <a:ext cx="762000" cy="365125"/>
          </a:xfrm>
        </p:spPr>
        <p:txBody>
          <a:bodyPr/>
          <a:lstStyle/>
          <a:p>
            <a:fld id="{36633FBD-E5C5-4706-B188-57FBEE228433}" type="slidenum">
              <a:rPr lang="en-US" smtClean="0"/>
              <a:pPr/>
              <a:t>66</a:t>
            </a:fld>
            <a:endParaRPr lang="en-US" dirty="0"/>
          </a:p>
        </p:txBody>
      </p:sp>
    </p:spTree>
    <p:extLst>
      <p:ext uri="{BB962C8B-B14F-4D97-AF65-F5344CB8AC3E}">
        <p14:creationId xmlns:p14="http://schemas.microsoft.com/office/powerpoint/2010/main" val="1359184789"/>
      </p:ext>
    </p:extLst>
  </p:cSld>
  <p:clrMapOvr>
    <a:masterClrMapping/>
  </p:clrMapOvr>
  <p:transition spd="slow">
    <p:pull/>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476672"/>
            <a:ext cx="7543800" cy="5616624"/>
          </a:xfrm>
        </p:spPr>
        <p:txBody>
          <a:bodyPr>
            <a:normAutofit fontScale="92500"/>
          </a:bodyPr>
          <a:lstStyle/>
          <a:p>
            <a:pPr algn="just" rtl="1"/>
            <a:r>
              <a:rPr lang="fa-IR" b="1" dirty="0">
                <a:cs typeface="B Nazanin" pitchFamily="2" charset="-78"/>
              </a:rPr>
              <a:t>هـ-</a:t>
            </a:r>
            <a:r>
              <a:rPr lang="fa-IR" dirty="0">
                <a:cs typeface="B Nazanin" pitchFamily="2" charset="-78"/>
              </a:rPr>
              <a:t> هدایت مراجعین به واحدهای مرتبط در موارد ضروری پس از انجام هماهنگی با واحد ذیربط.</a:t>
            </a:r>
          </a:p>
          <a:p>
            <a:pPr algn="just" rtl="1"/>
            <a:r>
              <a:rPr lang="fa-IR" b="1" dirty="0" smtClean="0">
                <a:cs typeface="B Nazanin" pitchFamily="2" charset="-78"/>
              </a:rPr>
              <a:t>2-</a:t>
            </a:r>
            <a:r>
              <a:rPr lang="fa-IR" dirty="0" smtClean="0">
                <a:cs typeface="B Nazanin" pitchFamily="2" charset="-78"/>
              </a:rPr>
              <a:t> واحدهای </a:t>
            </a:r>
            <a:r>
              <a:rPr lang="fa-IR" dirty="0">
                <a:cs typeface="B Nazanin" pitchFamily="2" charset="-78"/>
              </a:rPr>
              <a:t>مدیریت عملکرد، بازرسی و رسیدگی به شکایات یا عناوین مشابه در دستگاه های اجرایی موظفند هر 3 ماه یک بار گزارشی از عملکرد «میز خدمت» را به بالاترین مقام دستگاه ارائه دهند.</a:t>
            </a:r>
          </a:p>
          <a:p>
            <a:pPr marL="0" indent="0" algn="just" rtl="1">
              <a:buNone/>
            </a:pPr>
            <a:r>
              <a:rPr lang="fa-IR" sz="2200" dirty="0">
                <a:solidFill>
                  <a:srgbClr val="AC0000"/>
                </a:solidFill>
                <a:cs typeface="B Titr" pitchFamily="2" charset="-78"/>
              </a:rPr>
              <a:t>ماده 18- </a:t>
            </a:r>
            <a:r>
              <a:rPr lang="fa-IR" sz="2200" u="sng" dirty="0">
                <a:solidFill>
                  <a:srgbClr val="AC0000"/>
                </a:solidFill>
                <a:cs typeface="B Titr" pitchFamily="2" charset="-78"/>
              </a:rPr>
              <a:t>مسئولیت راهبری و نظارت</a:t>
            </a:r>
          </a:p>
          <a:p>
            <a:pPr algn="just" rtl="1"/>
            <a:r>
              <a:rPr lang="fa-IR" b="1" dirty="0" smtClean="0">
                <a:cs typeface="B Nazanin" pitchFamily="2" charset="-78"/>
              </a:rPr>
              <a:t>1-</a:t>
            </a:r>
            <a:r>
              <a:rPr lang="fa-IR" dirty="0" smtClean="0">
                <a:cs typeface="B Nazanin" pitchFamily="2" charset="-78"/>
              </a:rPr>
              <a:t> مسئولیت </a:t>
            </a:r>
            <a:r>
              <a:rPr lang="fa-IR" dirty="0">
                <a:cs typeface="B Nazanin" pitchFamily="2" charset="-78"/>
              </a:rPr>
              <a:t>هدایت، راهبری، پیگیری و نظارت بر اجرای این مصوبه در سطح ملی به عهده سازمان اداری و استخدامی کشور و در سطح استان به عهده استاندار است.</a:t>
            </a:r>
          </a:p>
          <a:p>
            <a:pPr algn="just" rtl="1"/>
            <a:r>
              <a:rPr lang="fa-IR" b="1" dirty="0" smtClean="0">
                <a:cs typeface="B Nazanin" pitchFamily="2" charset="-78"/>
              </a:rPr>
              <a:t>2-</a:t>
            </a:r>
            <a:r>
              <a:rPr lang="fa-IR" dirty="0" smtClean="0">
                <a:cs typeface="B Nazanin" pitchFamily="2" charset="-78"/>
              </a:rPr>
              <a:t> نظارت </a:t>
            </a:r>
            <a:r>
              <a:rPr lang="fa-IR" dirty="0">
                <a:cs typeface="B Nazanin" pitchFamily="2" charset="-78"/>
              </a:rPr>
              <a:t>نظام یافته بر حسن اجرای این مصوبه و ارتقای مستمر حمایت از حقوق مردم در نظام اداری، تهیه و ابلاغ شیوه نامه های اجرایی و همچنین تدوین برنامه های اطلاع رسانی، آموزش و فرهنگ سازی بر عهده سازمان اداری و استخدامی کشور است و سازمان می تواند کارگروه های ضروری را با حضور نمایندگان دستگاه های اجرایی و همچنین تشکل های مردم نهاد قانونی تشکیل دهد. همچنین سازمان با اعزام بازرسان و گروه های بازرسی مطلع و مجرب بر حسن اجرای این مصوبه در دستگاه های مشمول نظارت خواهد کرد.</a:t>
            </a:r>
          </a:p>
          <a:p>
            <a:pPr algn="just" rtl="1"/>
            <a:endParaRPr lang="en-US" dirty="0">
              <a:cs typeface="B Nazanin" pitchFamily="2" charset="-78"/>
            </a:endParaRPr>
          </a:p>
        </p:txBody>
      </p:sp>
      <p:sp>
        <p:nvSpPr>
          <p:cNvPr id="4" name="Footer Placeholder 3"/>
          <p:cNvSpPr>
            <a:spLocks noGrp="1"/>
          </p:cNvSpPr>
          <p:nvPr>
            <p:ph type="ftr" sz="quarter" idx="11"/>
          </p:nvPr>
        </p:nvSpPr>
        <p:spPr/>
        <p:txBody>
          <a:bodyPr/>
          <a:lstStyle/>
          <a:p>
            <a:r>
              <a:rPr lang="fa-IR" smtClean="0"/>
              <a:t>صیانت از حقوق شهروندی در نظام اداری</a:t>
            </a:r>
            <a:endParaRPr lang="en-US"/>
          </a:p>
        </p:txBody>
      </p:sp>
      <p:sp>
        <p:nvSpPr>
          <p:cNvPr id="5" name="Slide Number Placeholder 4"/>
          <p:cNvSpPr>
            <a:spLocks noGrp="1"/>
          </p:cNvSpPr>
          <p:nvPr>
            <p:ph type="sldNum" sz="quarter" idx="12"/>
          </p:nvPr>
        </p:nvSpPr>
        <p:spPr>
          <a:xfrm>
            <a:off x="7668344" y="6309320"/>
            <a:ext cx="762000" cy="365125"/>
          </a:xfrm>
        </p:spPr>
        <p:txBody>
          <a:bodyPr/>
          <a:lstStyle/>
          <a:p>
            <a:fld id="{36633FBD-E5C5-4706-B188-57FBEE228433}" type="slidenum">
              <a:rPr lang="en-US" smtClean="0"/>
              <a:pPr/>
              <a:t>67</a:t>
            </a:fld>
            <a:endParaRPr lang="en-US" dirty="0"/>
          </a:p>
        </p:txBody>
      </p:sp>
    </p:spTree>
    <p:extLst>
      <p:ext uri="{BB962C8B-B14F-4D97-AF65-F5344CB8AC3E}">
        <p14:creationId xmlns:p14="http://schemas.microsoft.com/office/powerpoint/2010/main" val="2787188638"/>
      </p:ext>
    </p:extLst>
  </p:cSld>
  <p:clrMapOvr>
    <a:masterClrMapping/>
  </p:clrMapOvr>
  <p:transition spd="slow">
    <p:pull/>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476672"/>
            <a:ext cx="7543800" cy="5616624"/>
          </a:xfrm>
        </p:spPr>
        <p:txBody>
          <a:bodyPr/>
          <a:lstStyle/>
          <a:p>
            <a:pPr algn="just" rtl="1"/>
            <a:r>
              <a:rPr lang="fa-IR" b="1" dirty="0" smtClean="0">
                <a:cs typeface="B Nazanin" pitchFamily="2" charset="-78"/>
              </a:rPr>
              <a:t>3-</a:t>
            </a:r>
            <a:r>
              <a:rPr lang="fa-IR" dirty="0" smtClean="0">
                <a:cs typeface="B Nazanin" pitchFamily="2" charset="-78"/>
              </a:rPr>
              <a:t> وزارت </a:t>
            </a:r>
            <a:r>
              <a:rPr lang="fa-IR" dirty="0">
                <a:cs typeface="B Nazanin" pitchFamily="2" charset="-78"/>
              </a:rPr>
              <a:t>کشور موظف است با همکاری سازمان اداری و استخدامی کشور زمینه شکل گیری تشکل های مردم نهاد در امر مراقبت از حقوق شهروندان در نظام اداری را فراهم نماید، به گونه ای که این تشکل ها بتوانند در چارچوب موازین قانونی برای تأمین حقوق شهروندان در نظام اداری، ایفای نقش نمایند.</a:t>
            </a:r>
          </a:p>
          <a:p>
            <a:pPr algn="just" rtl="1"/>
            <a:r>
              <a:rPr lang="fa-IR" b="1" dirty="0" smtClean="0">
                <a:cs typeface="B Nazanin" pitchFamily="2" charset="-78"/>
              </a:rPr>
              <a:t>4-</a:t>
            </a:r>
            <a:r>
              <a:rPr lang="fa-IR" dirty="0" smtClean="0">
                <a:cs typeface="B Nazanin" pitchFamily="2" charset="-78"/>
              </a:rPr>
              <a:t>بالاترین </a:t>
            </a:r>
            <a:r>
              <a:rPr lang="fa-IR" dirty="0">
                <a:cs typeface="B Nazanin" pitchFamily="2" charset="-78"/>
              </a:rPr>
              <a:t>مقام دستگاه های اجرایی مشمول و استانداران موظفند گزارش های تحلیلی نحوه  مصوبه را به </a:t>
            </a:r>
            <a:r>
              <a:rPr lang="fa-IR" dirty="0" smtClean="0">
                <a:cs typeface="B Nazanin" pitchFamily="2" charset="-78"/>
              </a:rPr>
              <a:t>صورت دوره ای تهیه و به سازمان اداری و استخدامی کشور ارسال نمایند.</a:t>
            </a:r>
            <a:endParaRPr lang="fa-IR" dirty="0">
              <a:cs typeface="B Nazanin" pitchFamily="2" charset="-78"/>
            </a:endParaRPr>
          </a:p>
          <a:p>
            <a:pPr algn="just" rtl="1"/>
            <a:r>
              <a:rPr lang="fa-IR" b="1" dirty="0" smtClean="0">
                <a:cs typeface="B Nazanin" pitchFamily="2" charset="-78"/>
              </a:rPr>
              <a:t>5-</a:t>
            </a:r>
          </a:p>
          <a:p>
            <a:pPr algn="just" rtl="1"/>
            <a:r>
              <a:rPr lang="fa-IR" b="1" dirty="0" smtClean="0">
                <a:cs typeface="B Nazanin" pitchFamily="2" charset="-78"/>
              </a:rPr>
              <a:t>6-</a:t>
            </a:r>
            <a:r>
              <a:rPr lang="fa-IR" dirty="0" smtClean="0">
                <a:cs typeface="B Nazanin" pitchFamily="2" charset="-78"/>
              </a:rPr>
              <a:t> </a:t>
            </a:r>
            <a:endParaRPr lang="en-US" dirty="0">
              <a:cs typeface="B Nazanin" pitchFamily="2" charset="-78"/>
            </a:endParaRPr>
          </a:p>
        </p:txBody>
      </p:sp>
      <p:sp>
        <p:nvSpPr>
          <p:cNvPr id="4" name="Footer Placeholder 3"/>
          <p:cNvSpPr>
            <a:spLocks noGrp="1"/>
          </p:cNvSpPr>
          <p:nvPr>
            <p:ph type="ftr" sz="quarter" idx="11"/>
          </p:nvPr>
        </p:nvSpPr>
        <p:spPr/>
        <p:txBody>
          <a:bodyPr/>
          <a:lstStyle/>
          <a:p>
            <a:r>
              <a:rPr lang="fa-IR" smtClean="0"/>
              <a:t>صیانت از حقوق شهروندی در نظام اداری</a:t>
            </a:r>
            <a:endParaRPr lang="en-US"/>
          </a:p>
        </p:txBody>
      </p:sp>
      <p:sp>
        <p:nvSpPr>
          <p:cNvPr id="5" name="Slide Number Placeholder 4"/>
          <p:cNvSpPr>
            <a:spLocks noGrp="1"/>
          </p:cNvSpPr>
          <p:nvPr>
            <p:ph type="sldNum" sz="quarter" idx="12"/>
          </p:nvPr>
        </p:nvSpPr>
        <p:spPr>
          <a:xfrm>
            <a:off x="7668344" y="6309320"/>
            <a:ext cx="762000" cy="365125"/>
          </a:xfrm>
        </p:spPr>
        <p:txBody>
          <a:bodyPr/>
          <a:lstStyle/>
          <a:p>
            <a:fld id="{36633FBD-E5C5-4706-B188-57FBEE228433}" type="slidenum">
              <a:rPr lang="en-US" smtClean="0"/>
              <a:pPr/>
              <a:t>68</a:t>
            </a:fld>
            <a:endParaRPr lang="en-US" dirty="0"/>
          </a:p>
        </p:txBody>
      </p:sp>
    </p:spTree>
    <p:extLst>
      <p:ext uri="{BB962C8B-B14F-4D97-AF65-F5344CB8AC3E}">
        <p14:creationId xmlns:p14="http://schemas.microsoft.com/office/powerpoint/2010/main" val="1839125641"/>
      </p:ext>
    </p:extLst>
  </p:cSld>
  <p:clrMapOvr>
    <a:masterClrMapping/>
  </p:clrMapOvr>
  <p:transition spd="slow">
    <p:pull/>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548680"/>
            <a:ext cx="7543800" cy="5544616"/>
          </a:xfrm>
        </p:spPr>
        <p:txBody>
          <a:bodyPr/>
          <a:lstStyle/>
          <a:p>
            <a:pPr marL="0" indent="0" algn="just" rtl="1">
              <a:buNone/>
            </a:pPr>
            <a:r>
              <a:rPr lang="fa-IR" sz="2000" dirty="0" smtClean="0">
                <a:solidFill>
                  <a:srgbClr val="AC0000"/>
                </a:solidFill>
                <a:cs typeface="B Titr" pitchFamily="2" charset="-78"/>
              </a:rPr>
              <a:t>ماده 19- </a:t>
            </a:r>
            <a:r>
              <a:rPr lang="fa-IR" sz="2000" u="sng" dirty="0" smtClean="0">
                <a:solidFill>
                  <a:srgbClr val="AC0000"/>
                </a:solidFill>
                <a:cs typeface="B Titr" pitchFamily="2" charset="-78"/>
              </a:rPr>
              <a:t>ضمانت اجرا </a:t>
            </a:r>
          </a:p>
          <a:p>
            <a:pPr algn="just" rtl="1"/>
            <a:r>
              <a:rPr lang="fa-IR" dirty="0" smtClean="0">
                <a:cs typeface="B Nazanin" pitchFamily="2" charset="-78"/>
              </a:rPr>
              <a:t>نقض یا عدم رعایت حقوق و الزامات مندرج در این مصوبه و دستورالعمل های آن در چارچوب ماده ی (20) آیین نامه ی اجرایی قانون رسیدگی به تخلفات اداری کارمندان حسب مورد از مصادیق بندهای ماده (8) قانون رسیدگی به تخلفات اداری کارمندان محسوب می شود و شکایات واصله از مردم یا دستگاه های نظارتی ضمن بررسی و تطبیق با مقررات توسط واحدهای ذیربط لبرا یاحقاق حقوق آنان از منظر تخلفات مدیران و کارکنان دستگاه های اجرایی در هیات های رسیدگی به تخلفات اداری مربوط مورد رسیدگی قرار خواهند گرفت.</a:t>
            </a:r>
          </a:p>
          <a:p>
            <a:pPr algn="just" rtl="1"/>
            <a:endParaRPr lang="fa-IR" dirty="0">
              <a:cs typeface="B Nazanin" pitchFamily="2" charset="-78"/>
            </a:endParaRPr>
          </a:p>
          <a:p>
            <a:pPr algn="just" rtl="1"/>
            <a:endParaRPr lang="en-US" dirty="0">
              <a:cs typeface="B Nazanin" pitchFamily="2" charset="-78"/>
            </a:endParaRPr>
          </a:p>
        </p:txBody>
      </p:sp>
      <p:sp>
        <p:nvSpPr>
          <p:cNvPr id="4" name="Footer Placeholder 3"/>
          <p:cNvSpPr>
            <a:spLocks noGrp="1"/>
          </p:cNvSpPr>
          <p:nvPr>
            <p:ph type="ftr" sz="quarter" idx="11"/>
          </p:nvPr>
        </p:nvSpPr>
        <p:spPr/>
        <p:txBody>
          <a:bodyPr/>
          <a:lstStyle/>
          <a:p>
            <a:r>
              <a:rPr lang="fa-IR" smtClean="0"/>
              <a:t>صیانت از حقوق شهروندی در نظام اداری</a:t>
            </a:r>
            <a:endParaRPr lang="en-US"/>
          </a:p>
        </p:txBody>
      </p:sp>
      <p:sp>
        <p:nvSpPr>
          <p:cNvPr id="5" name="Slide Number Placeholder 4"/>
          <p:cNvSpPr>
            <a:spLocks noGrp="1"/>
          </p:cNvSpPr>
          <p:nvPr>
            <p:ph type="sldNum" sz="quarter" idx="12"/>
          </p:nvPr>
        </p:nvSpPr>
        <p:spPr>
          <a:xfrm>
            <a:off x="7620000" y="6304235"/>
            <a:ext cx="762000" cy="365125"/>
          </a:xfrm>
        </p:spPr>
        <p:txBody>
          <a:bodyPr/>
          <a:lstStyle/>
          <a:p>
            <a:fld id="{36633FBD-E5C5-4706-B188-57FBEE228433}" type="slidenum">
              <a:rPr lang="en-US" smtClean="0"/>
              <a:pPr/>
              <a:t>69</a:t>
            </a:fld>
            <a:endParaRPr lang="en-US" dirty="0"/>
          </a:p>
        </p:txBody>
      </p:sp>
    </p:spTree>
    <p:extLst>
      <p:ext uri="{BB962C8B-B14F-4D97-AF65-F5344CB8AC3E}">
        <p14:creationId xmlns:p14="http://schemas.microsoft.com/office/powerpoint/2010/main" val="1146449033"/>
      </p:ext>
    </p:extLst>
  </p:cSld>
  <p:clrMapOvr>
    <a:masterClrMapping/>
  </p:clrMapOvr>
  <p:transition spd="slow">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685800"/>
            <a:ext cx="8784976" cy="5407496"/>
          </a:xfrm>
        </p:spPr>
        <p:txBody>
          <a:bodyPr/>
          <a:lstStyle/>
          <a:p>
            <a:endParaRPr lang="en-US" dirty="0"/>
          </a:p>
        </p:txBody>
      </p:sp>
      <p:sp>
        <p:nvSpPr>
          <p:cNvPr id="4" name="Footer Placeholder 3"/>
          <p:cNvSpPr>
            <a:spLocks noGrp="1"/>
          </p:cNvSpPr>
          <p:nvPr>
            <p:ph type="ftr" sz="quarter" idx="11"/>
          </p:nvPr>
        </p:nvSpPr>
        <p:spPr/>
        <p:txBody>
          <a:bodyPr/>
          <a:lstStyle/>
          <a:p>
            <a:r>
              <a:rPr lang="fa-IR" dirty="0" smtClean="0"/>
              <a:t>صیانت از حقوق شهروندی در نظام اداری</a:t>
            </a:r>
            <a:endParaRPr lang="en-US" dirty="0"/>
          </a:p>
        </p:txBody>
      </p:sp>
      <p:sp>
        <p:nvSpPr>
          <p:cNvPr id="5" name="Slide Number Placeholder 4"/>
          <p:cNvSpPr>
            <a:spLocks noGrp="1"/>
          </p:cNvSpPr>
          <p:nvPr>
            <p:ph type="sldNum" sz="quarter" idx="12"/>
          </p:nvPr>
        </p:nvSpPr>
        <p:spPr>
          <a:xfrm>
            <a:off x="7668344" y="6309320"/>
            <a:ext cx="762000" cy="365125"/>
          </a:xfrm>
        </p:spPr>
        <p:txBody>
          <a:bodyPr/>
          <a:lstStyle/>
          <a:p>
            <a:fld id="{36633FBD-E5C5-4706-B188-57FBEE228433}" type="slidenum">
              <a:rPr lang="en-US" smtClean="0"/>
              <a:pPr/>
              <a:t>7</a:t>
            </a:fld>
            <a:endParaRPr lang="en-US"/>
          </a:p>
        </p:txBody>
      </p:sp>
      <p:sp>
        <p:nvSpPr>
          <p:cNvPr id="7" name="Snip Diagonal Corner Rectangle 6"/>
          <p:cNvSpPr/>
          <p:nvPr/>
        </p:nvSpPr>
        <p:spPr>
          <a:xfrm>
            <a:off x="1403648" y="1988840"/>
            <a:ext cx="6048672" cy="2880320"/>
          </a:xfrm>
          <a:prstGeom prst="snip2Diag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fa-IR" sz="3200" b="1" dirty="0" smtClean="0">
                <a:cs typeface="B Titr" pitchFamily="2" charset="-78"/>
              </a:rPr>
              <a:t>منشور حقوق شهروندی</a:t>
            </a:r>
            <a:endParaRPr lang="en-US" sz="3200" b="1" dirty="0">
              <a:cs typeface="B Titr" pitchFamily="2" charset="-78"/>
            </a:endParaRPr>
          </a:p>
        </p:txBody>
      </p:sp>
    </p:spTree>
    <p:extLst>
      <p:ext uri="{BB962C8B-B14F-4D97-AF65-F5344CB8AC3E}">
        <p14:creationId xmlns:p14="http://schemas.microsoft.com/office/powerpoint/2010/main" val="3465792703"/>
      </p:ext>
    </p:extLst>
  </p:cSld>
  <p:clrMapOvr>
    <a:masterClrMapping/>
  </p:clrMapOvr>
  <p:transition spd="slow">
    <p:pull/>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476672"/>
            <a:ext cx="7543800" cy="5616624"/>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pPr marL="0" indent="0" algn="ctr" rtl="1">
              <a:buNone/>
            </a:pPr>
            <a:endParaRPr lang="en-US" sz="2800" dirty="0">
              <a:solidFill>
                <a:schemeClr val="accent1">
                  <a:lumMod val="50000"/>
                </a:schemeClr>
              </a:solidFill>
              <a:cs typeface="B Titr" pitchFamily="2" charset="-78"/>
            </a:endParaRPr>
          </a:p>
        </p:txBody>
      </p:sp>
      <p:sp>
        <p:nvSpPr>
          <p:cNvPr id="4" name="Footer Placeholder 3"/>
          <p:cNvSpPr>
            <a:spLocks noGrp="1"/>
          </p:cNvSpPr>
          <p:nvPr>
            <p:ph type="ftr" sz="quarter" idx="11"/>
          </p:nvPr>
        </p:nvSpPr>
        <p:spPr/>
        <p:txBody>
          <a:bodyPr/>
          <a:lstStyle/>
          <a:p>
            <a:r>
              <a:rPr lang="fa-IR" smtClean="0"/>
              <a:t>صیانت از حقوق شهروندی در نظام اداری</a:t>
            </a:r>
            <a:endParaRPr lang="en-US"/>
          </a:p>
        </p:txBody>
      </p:sp>
      <p:sp>
        <p:nvSpPr>
          <p:cNvPr id="5" name="Slide Number Placeholder 4"/>
          <p:cNvSpPr>
            <a:spLocks noGrp="1"/>
          </p:cNvSpPr>
          <p:nvPr>
            <p:ph type="sldNum" sz="quarter" idx="12"/>
          </p:nvPr>
        </p:nvSpPr>
        <p:spPr>
          <a:xfrm>
            <a:off x="7620000" y="6304235"/>
            <a:ext cx="762000" cy="365125"/>
          </a:xfrm>
        </p:spPr>
        <p:txBody>
          <a:bodyPr/>
          <a:lstStyle/>
          <a:p>
            <a:fld id="{36633FBD-E5C5-4706-B188-57FBEE228433}" type="slidenum">
              <a:rPr lang="en-US" smtClean="0"/>
              <a:pPr/>
              <a:t>70</a:t>
            </a:fld>
            <a:endParaRPr lang="en-US" dirty="0"/>
          </a:p>
        </p:txBody>
      </p:sp>
      <p:sp>
        <p:nvSpPr>
          <p:cNvPr id="2" name="Snip Diagonal Corner Rectangle 1"/>
          <p:cNvSpPr/>
          <p:nvPr/>
        </p:nvSpPr>
        <p:spPr>
          <a:xfrm>
            <a:off x="1114159" y="1844824"/>
            <a:ext cx="6840760" cy="2736304"/>
          </a:xfrm>
          <a:prstGeom prst="snip2DiagRect">
            <a:avLst/>
          </a:prstGeom>
          <a:gradFill flip="none" rotWithShape="1">
            <a:gsLst>
              <a:gs pos="0">
                <a:schemeClr val="accent1">
                  <a:tint val="83000"/>
                  <a:shade val="100000"/>
                  <a:alpha val="100000"/>
                  <a:hueMod val="100000"/>
                  <a:satMod val="220000"/>
                  <a:lumMod val="90000"/>
                </a:schemeClr>
              </a:gs>
              <a:gs pos="76000">
                <a:schemeClr val="accent1">
                  <a:shade val="100000"/>
                </a:schemeClr>
              </a:gs>
              <a:gs pos="100000">
                <a:schemeClr val="accent1">
                  <a:shade val="93000"/>
                  <a:alpha val="100000"/>
                  <a:satMod val="100000"/>
                  <a:lumMod val="93000"/>
                </a:schemeClr>
              </a:gs>
            </a:gsLst>
            <a:path path="circle">
              <a:fillToRect l="50000" t="50000" r="50000" b="50000"/>
            </a:path>
            <a:tileRect/>
          </a:gradFill>
        </p:spPr>
        <p:style>
          <a:lnRef idx="0">
            <a:schemeClr val="accent1"/>
          </a:lnRef>
          <a:fillRef idx="3">
            <a:schemeClr val="accent1"/>
          </a:fillRef>
          <a:effectRef idx="3">
            <a:schemeClr val="accent1"/>
          </a:effectRef>
          <a:fontRef idx="minor">
            <a:schemeClr val="lt1"/>
          </a:fontRef>
        </p:style>
        <p:txBody>
          <a:bodyPr rtlCol="0" anchor="ctr"/>
          <a:lstStyle/>
          <a:p>
            <a:pPr algn="ctr"/>
            <a:r>
              <a:rPr lang="fa-IR" sz="2400" dirty="0">
                <a:cs typeface="B Titr" pitchFamily="2" charset="-78"/>
              </a:rPr>
              <a:t>دستورالعمل برنامه های 9 گانه صیانت از حقوق شهروندان در دستگاههای اجرایی و استانهای سراسر کشور </a:t>
            </a:r>
          </a:p>
          <a:p>
            <a:pPr algn="ctr"/>
            <a:r>
              <a:rPr lang="fa-IR" sz="2400" dirty="0">
                <a:cs typeface="B Titr" pitchFamily="2" charset="-78"/>
              </a:rPr>
              <a:t>(ویژه مدیران، کارکنان و مراجعین)</a:t>
            </a:r>
          </a:p>
        </p:txBody>
      </p:sp>
    </p:spTree>
    <p:extLst>
      <p:ext uri="{BB962C8B-B14F-4D97-AF65-F5344CB8AC3E}">
        <p14:creationId xmlns:p14="http://schemas.microsoft.com/office/powerpoint/2010/main" val="2803481864"/>
      </p:ext>
    </p:extLst>
  </p:cSld>
  <p:clrMapOvr>
    <a:masterClrMapping/>
  </p:clrMapOvr>
  <p:transition spd="slow">
    <p:pull/>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548680"/>
            <a:ext cx="7543800" cy="5472608"/>
          </a:xfrm>
        </p:spPr>
        <p:txBody>
          <a:bodyPr>
            <a:normAutofit fontScale="47500" lnSpcReduction="20000"/>
          </a:bodyPr>
          <a:lstStyle/>
          <a:p>
            <a:pPr marL="0" indent="0" algn="just" rtl="1">
              <a:buNone/>
            </a:pPr>
            <a:r>
              <a:rPr lang="fa-IR" sz="4200" b="1" dirty="0">
                <a:solidFill>
                  <a:srgbClr val="AC0000"/>
                </a:solidFill>
                <a:cs typeface="B Titr" pitchFamily="2" charset="-78"/>
              </a:rPr>
              <a:t>کلیات : </a:t>
            </a:r>
          </a:p>
          <a:p>
            <a:pPr algn="just" rtl="1"/>
            <a:r>
              <a:rPr lang="fa-IR" sz="5000" b="1" dirty="0" smtClean="0">
                <a:cs typeface="B Nazanin" pitchFamily="2" charset="-78"/>
              </a:rPr>
              <a:t>1-</a:t>
            </a:r>
            <a:r>
              <a:rPr lang="fa-IR" sz="5000" dirty="0" smtClean="0">
                <a:cs typeface="B Nazanin" pitchFamily="2" charset="-78"/>
              </a:rPr>
              <a:t> </a:t>
            </a:r>
            <a:r>
              <a:rPr lang="fa-IR" sz="4200" dirty="0" smtClean="0">
                <a:cs typeface="B Titr" pitchFamily="2" charset="-78"/>
              </a:rPr>
              <a:t>دبیران </a:t>
            </a:r>
            <a:r>
              <a:rPr lang="fa-IR" sz="4200" dirty="0">
                <a:cs typeface="B Titr" pitchFamily="2" charset="-78"/>
              </a:rPr>
              <a:t>حقوق شهروندی </a:t>
            </a:r>
            <a:r>
              <a:rPr lang="fa-IR" sz="5000" dirty="0">
                <a:cs typeface="B Nazanin" pitchFamily="2" charset="-78"/>
              </a:rPr>
              <a:t>دستگاههای اجرایی و مدیران کل اجتماعی استانداری ها، </a:t>
            </a:r>
            <a:r>
              <a:rPr lang="fa-IR" sz="4200" dirty="0">
                <a:cs typeface="B Titr" pitchFamily="2" charset="-78"/>
              </a:rPr>
              <a:t>مسئول پیگیری </a:t>
            </a:r>
            <a:r>
              <a:rPr lang="fa-IR" sz="5000" dirty="0">
                <a:cs typeface="B Nazanin" pitchFamily="2" charset="-78"/>
              </a:rPr>
              <a:t>و نظارت بر حسن اجرای برنامه های این دستورالعمل می باشند. </a:t>
            </a:r>
          </a:p>
          <a:p>
            <a:pPr algn="just" rtl="1"/>
            <a:r>
              <a:rPr lang="fa-IR" sz="5000" b="1" dirty="0" smtClean="0">
                <a:cs typeface="B Nazanin" pitchFamily="2" charset="-78"/>
              </a:rPr>
              <a:t>2-</a:t>
            </a:r>
            <a:r>
              <a:rPr lang="fa-IR" sz="5000" dirty="0" smtClean="0">
                <a:cs typeface="B Nazanin" pitchFamily="2" charset="-78"/>
              </a:rPr>
              <a:t> </a:t>
            </a:r>
            <a:r>
              <a:rPr lang="fa-IR" sz="4200" dirty="0" smtClean="0">
                <a:cs typeface="B Titr" pitchFamily="2" charset="-78"/>
              </a:rPr>
              <a:t>جلسات </a:t>
            </a:r>
            <a:r>
              <a:rPr lang="fa-IR" sz="4200" dirty="0">
                <a:cs typeface="B Titr" pitchFamily="2" charset="-78"/>
              </a:rPr>
              <a:t>منظمی </a:t>
            </a:r>
            <a:r>
              <a:rPr lang="fa-IR" sz="5000" dirty="0">
                <a:cs typeface="B Nazanin" pitchFamily="2" charset="-78"/>
              </a:rPr>
              <a:t>با حضور مدیران مراکز تابعه و واحدهای تحت پوشش برای توجیه برنامه ها و پیگیری اجرای آنها برگزار شود. </a:t>
            </a:r>
          </a:p>
          <a:p>
            <a:pPr algn="just" rtl="1"/>
            <a:r>
              <a:rPr lang="fa-IR" sz="5000" b="1" dirty="0" smtClean="0">
                <a:cs typeface="B Nazanin" pitchFamily="2" charset="-78"/>
              </a:rPr>
              <a:t>3-</a:t>
            </a:r>
            <a:r>
              <a:rPr lang="fa-IR" sz="5000" dirty="0" smtClean="0">
                <a:cs typeface="B Nazanin" pitchFamily="2" charset="-78"/>
              </a:rPr>
              <a:t> </a:t>
            </a:r>
            <a:r>
              <a:rPr lang="fa-IR" sz="4200" dirty="0" smtClean="0">
                <a:cs typeface="B Titr" pitchFamily="2" charset="-78"/>
              </a:rPr>
              <a:t>مخاطبان </a:t>
            </a:r>
            <a:r>
              <a:rPr lang="fa-IR" sz="4200" dirty="0">
                <a:cs typeface="B Titr" pitchFamily="2" charset="-78"/>
              </a:rPr>
              <a:t>اصلی </a:t>
            </a:r>
            <a:r>
              <a:rPr lang="fa-IR" sz="5000" dirty="0">
                <a:cs typeface="B Nazanin" pitchFamily="2" charset="-78"/>
              </a:rPr>
              <a:t>برنامه ها و اقدامات صیانت از حقوق شهروندان، ارباب رجوع، کارکنان و مدیران دستگاههای اجرایی می باشند.</a:t>
            </a:r>
          </a:p>
          <a:p>
            <a:pPr algn="just" rtl="1"/>
            <a:r>
              <a:rPr lang="fa-IR" sz="5000" b="1" dirty="0" smtClean="0">
                <a:cs typeface="B Nazanin" pitchFamily="2" charset="-78"/>
              </a:rPr>
              <a:t>4-</a:t>
            </a:r>
            <a:r>
              <a:rPr lang="fa-IR" sz="5000" dirty="0" smtClean="0">
                <a:cs typeface="B Nazanin" pitchFamily="2" charset="-78"/>
              </a:rPr>
              <a:t> </a:t>
            </a:r>
            <a:r>
              <a:rPr lang="fa-IR" sz="4200" dirty="0" smtClean="0">
                <a:cs typeface="B Titr" pitchFamily="2" charset="-78"/>
              </a:rPr>
              <a:t>گزارش </a:t>
            </a:r>
            <a:r>
              <a:rPr lang="fa-IR" sz="4200" dirty="0">
                <a:cs typeface="B Titr" pitchFamily="2" charset="-78"/>
              </a:rPr>
              <a:t>نوبه ای سه ماهه از اجرای برنامه ها</a:t>
            </a:r>
            <a:r>
              <a:rPr lang="fa-IR" sz="5000" dirty="0">
                <a:cs typeface="B Nazanin" pitchFamily="2" charset="-78"/>
              </a:rPr>
              <a:t> به همراه مستندات مربوطه به دبیرخانه ستاد مرکزی صیانت ارسال گردد. </a:t>
            </a:r>
          </a:p>
          <a:p>
            <a:pPr algn="just" rtl="1"/>
            <a:r>
              <a:rPr lang="fa-IR" sz="5000" b="1" dirty="0" smtClean="0">
                <a:cs typeface="B Nazanin" pitchFamily="2" charset="-78"/>
              </a:rPr>
              <a:t>5-</a:t>
            </a:r>
            <a:r>
              <a:rPr lang="fa-IR" sz="5000" dirty="0" smtClean="0">
                <a:cs typeface="B Nazanin" pitchFamily="2" charset="-78"/>
              </a:rPr>
              <a:t> از </a:t>
            </a:r>
            <a:r>
              <a:rPr lang="fa-IR" sz="5000" dirty="0">
                <a:cs typeface="B Nazanin" pitchFamily="2" charset="-78"/>
              </a:rPr>
              <a:t>تجربیات موفق و ایده های نو و ابتکارات موثر سایر دستگاهها و استان ها در اجرای برنامه ها استفاده شود. </a:t>
            </a:r>
          </a:p>
          <a:p>
            <a:pPr algn="just" rtl="1"/>
            <a:r>
              <a:rPr lang="fa-IR" sz="5000" b="1" dirty="0" smtClean="0">
                <a:cs typeface="B Nazanin" pitchFamily="2" charset="-78"/>
              </a:rPr>
              <a:t>6-</a:t>
            </a:r>
            <a:r>
              <a:rPr lang="fa-IR" sz="5000" dirty="0" smtClean="0">
                <a:cs typeface="B Nazanin" pitchFamily="2" charset="-78"/>
              </a:rPr>
              <a:t> </a:t>
            </a:r>
            <a:r>
              <a:rPr lang="fa-IR" sz="4200" dirty="0" smtClean="0">
                <a:cs typeface="B Titr" pitchFamily="2" charset="-78"/>
              </a:rPr>
              <a:t>در </a:t>
            </a:r>
            <a:r>
              <a:rPr lang="fa-IR" sz="4200" dirty="0">
                <a:cs typeface="B Titr" pitchFamily="2" charset="-78"/>
              </a:rPr>
              <a:t>برگزاری کارگاهها و جلسات آموزشی و اخلاق اداری </a:t>
            </a:r>
            <a:r>
              <a:rPr lang="fa-IR" sz="5000" dirty="0">
                <a:cs typeface="B Nazanin" pitchFamily="2" charset="-78"/>
              </a:rPr>
              <a:t>از حقوق دانان و اساتید مورد تایید حوزه و دانشگاه استفاده شود. </a:t>
            </a:r>
          </a:p>
          <a:p>
            <a:pPr algn="just" rtl="1"/>
            <a:r>
              <a:rPr lang="fa-IR" sz="5000" b="1" dirty="0" smtClean="0">
                <a:cs typeface="B Nazanin" pitchFamily="2" charset="-78"/>
              </a:rPr>
              <a:t>7-</a:t>
            </a:r>
            <a:r>
              <a:rPr lang="fa-IR" sz="5000" dirty="0" smtClean="0">
                <a:cs typeface="B Nazanin" pitchFamily="2" charset="-78"/>
              </a:rPr>
              <a:t> برگزاری </a:t>
            </a:r>
            <a:r>
              <a:rPr lang="fa-IR" sz="5000" dirty="0">
                <a:cs typeface="B Nazanin" pitchFamily="2" charset="-78"/>
              </a:rPr>
              <a:t>جلسات حقوق شهروندی را می توان با جلسات مستقل ستاد صیانت و یا با جلسات شورای فرهنگی دستگاه مربوط تجمیع کرد. </a:t>
            </a:r>
          </a:p>
          <a:p>
            <a:pPr algn="just" rtl="1"/>
            <a:endParaRPr lang="en-US" dirty="0">
              <a:cs typeface="B Nazanin" pitchFamily="2" charset="-78"/>
            </a:endParaRPr>
          </a:p>
        </p:txBody>
      </p:sp>
      <p:sp>
        <p:nvSpPr>
          <p:cNvPr id="4" name="Footer Placeholder 3"/>
          <p:cNvSpPr>
            <a:spLocks noGrp="1"/>
          </p:cNvSpPr>
          <p:nvPr>
            <p:ph type="ftr" sz="quarter" idx="11"/>
          </p:nvPr>
        </p:nvSpPr>
        <p:spPr/>
        <p:txBody>
          <a:bodyPr/>
          <a:lstStyle/>
          <a:p>
            <a:r>
              <a:rPr lang="fa-IR" smtClean="0"/>
              <a:t>صیانت از حقوق شهروندی در نظام اداری</a:t>
            </a:r>
            <a:endParaRPr lang="en-US"/>
          </a:p>
        </p:txBody>
      </p:sp>
      <p:sp>
        <p:nvSpPr>
          <p:cNvPr id="5" name="Slide Number Placeholder 4"/>
          <p:cNvSpPr>
            <a:spLocks noGrp="1"/>
          </p:cNvSpPr>
          <p:nvPr>
            <p:ph type="sldNum" sz="quarter" idx="12"/>
          </p:nvPr>
        </p:nvSpPr>
        <p:spPr>
          <a:xfrm>
            <a:off x="7620000" y="6304235"/>
            <a:ext cx="762000" cy="365125"/>
          </a:xfrm>
        </p:spPr>
        <p:txBody>
          <a:bodyPr/>
          <a:lstStyle/>
          <a:p>
            <a:fld id="{36633FBD-E5C5-4706-B188-57FBEE228433}" type="slidenum">
              <a:rPr lang="en-US" smtClean="0"/>
              <a:pPr/>
              <a:t>71</a:t>
            </a:fld>
            <a:endParaRPr lang="en-US" dirty="0"/>
          </a:p>
        </p:txBody>
      </p:sp>
    </p:spTree>
    <p:extLst>
      <p:ext uri="{BB962C8B-B14F-4D97-AF65-F5344CB8AC3E}">
        <p14:creationId xmlns:p14="http://schemas.microsoft.com/office/powerpoint/2010/main" val="533924322"/>
      </p:ext>
    </p:extLst>
  </p:cSld>
  <p:clrMapOvr>
    <a:masterClrMapping/>
  </p:clrMapOvr>
  <p:transition spd="slow">
    <p:pull/>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476672"/>
            <a:ext cx="7543800" cy="5616624"/>
          </a:xfrm>
        </p:spPr>
        <p:txBody>
          <a:bodyPr>
            <a:normAutofit fontScale="92500" lnSpcReduction="10000"/>
          </a:bodyPr>
          <a:lstStyle/>
          <a:p>
            <a:pPr algn="just" rtl="1"/>
            <a:r>
              <a:rPr lang="fa-IR" b="1" dirty="0" smtClean="0">
                <a:cs typeface="B Nazanin" pitchFamily="2" charset="-78"/>
              </a:rPr>
              <a:t>8-</a:t>
            </a:r>
            <a:r>
              <a:rPr lang="fa-IR" dirty="0" smtClean="0">
                <a:cs typeface="B Nazanin" pitchFamily="2" charset="-78"/>
              </a:rPr>
              <a:t> در </a:t>
            </a:r>
            <a:r>
              <a:rPr lang="fa-IR" dirty="0">
                <a:cs typeface="B Nazanin" pitchFamily="2" charset="-78"/>
              </a:rPr>
              <a:t>پایان هر برنامه از مخاطبین نظرسنجی به عمل آورده و از نتایج آن برای بهبود برنامه های بعدی استفاده شود. </a:t>
            </a:r>
          </a:p>
          <a:p>
            <a:pPr algn="just" rtl="1"/>
            <a:r>
              <a:rPr lang="fa-IR" b="1" dirty="0" smtClean="0">
                <a:cs typeface="B Nazanin" pitchFamily="2" charset="-78"/>
              </a:rPr>
              <a:t>9-</a:t>
            </a:r>
            <a:r>
              <a:rPr lang="fa-IR" dirty="0" smtClean="0">
                <a:cs typeface="B Nazanin" pitchFamily="2" charset="-78"/>
              </a:rPr>
              <a:t> </a:t>
            </a:r>
            <a:r>
              <a:rPr lang="fa-IR" sz="2200" dirty="0" smtClean="0">
                <a:cs typeface="B Nazanin" pitchFamily="2" charset="-78"/>
              </a:rPr>
              <a:t>ستاد </a:t>
            </a:r>
            <a:r>
              <a:rPr lang="fa-IR" sz="2200" dirty="0">
                <a:cs typeface="B Nazanin" pitchFamily="2" charset="-78"/>
              </a:rPr>
              <a:t>صیانت استان ها در صورت لزوم می توانند براساس مقتضیات و شرایط فرهنگی، اجتماعی، اقتصادی و ... استان نسبت به بومی سازی برنامه های حقوق شهروندی با هماهنگی دبیرخانه ستاد مرکزی صیانت اقدام نمایند. </a:t>
            </a:r>
            <a:endParaRPr lang="fa-IR" dirty="0">
              <a:cs typeface="B Nazanin" pitchFamily="2" charset="-78"/>
            </a:endParaRPr>
          </a:p>
          <a:p>
            <a:pPr algn="just" rtl="1"/>
            <a:r>
              <a:rPr lang="fa-IR" b="1" dirty="0" smtClean="0">
                <a:cs typeface="B Nazanin" pitchFamily="2" charset="-78"/>
              </a:rPr>
              <a:t>10-</a:t>
            </a:r>
            <a:r>
              <a:rPr lang="fa-IR" dirty="0" smtClean="0">
                <a:cs typeface="B Nazanin" pitchFamily="2" charset="-78"/>
              </a:rPr>
              <a:t> با </a:t>
            </a:r>
            <a:r>
              <a:rPr lang="fa-IR" dirty="0">
                <a:cs typeface="B Nazanin" pitchFamily="2" charset="-78"/>
              </a:rPr>
              <a:t>توجه به اینکه برنامه های ابلاغی </a:t>
            </a:r>
            <a:r>
              <a:rPr lang="fa-IR" dirty="0" smtClean="0">
                <a:cs typeface="B Nazanin" pitchFamily="2" charset="-78"/>
              </a:rPr>
              <a:t>شهروندی </a:t>
            </a:r>
            <a:r>
              <a:rPr lang="fa-IR" sz="2200" dirty="0">
                <a:cs typeface="B Nazanin" pitchFamily="2" charset="-78"/>
              </a:rPr>
              <a:t>جزو وظایف جاری و ذاتی دستگاهها و ادارات دولتی</a:t>
            </a:r>
            <a:r>
              <a:rPr lang="fa-IR" dirty="0">
                <a:cs typeface="B Nazanin" pitchFamily="2" charset="-78"/>
              </a:rPr>
              <a:t> بوده و ارایه آن توسط ستاد مرکزی صیانت به دلیل اهمیت آن می باشد. بنابراین ضمن تاکید بر اهتمام لازم در اجرای برنامه ها، در صورت نیاز از اعتبارات فرهنگی، اجتماعی و سایر منابع دستگاه و اداره متبوع استفاده نمایند. </a:t>
            </a:r>
          </a:p>
          <a:p>
            <a:pPr marL="0" indent="0" algn="just" rtl="1">
              <a:buNone/>
            </a:pPr>
            <a:r>
              <a:rPr lang="fa-IR" sz="2200" dirty="0" smtClean="0">
                <a:solidFill>
                  <a:srgbClr val="AC0000"/>
                </a:solidFill>
                <a:cs typeface="B Titr" pitchFamily="2" charset="-78"/>
              </a:rPr>
              <a:t>برنامه </a:t>
            </a:r>
            <a:r>
              <a:rPr lang="fa-IR" sz="2200" dirty="0">
                <a:solidFill>
                  <a:srgbClr val="AC0000"/>
                </a:solidFill>
                <a:cs typeface="B Titr" pitchFamily="2" charset="-78"/>
              </a:rPr>
              <a:t>اول : ت</a:t>
            </a:r>
            <a:r>
              <a:rPr lang="fa-IR" sz="2200" u="sng" dirty="0">
                <a:solidFill>
                  <a:srgbClr val="AC0000"/>
                </a:solidFill>
                <a:cs typeface="B Titr" pitchFamily="2" charset="-78"/>
              </a:rPr>
              <a:t>عیین سیاست ها و راهبردهای صیانت از حقوق شهروندی</a:t>
            </a:r>
          </a:p>
          <a:p>
            <a:pPr algn="just" rtl="1"/>
            <a:endParaRPr lang="fa-IR" dirty="0">
              <a:cs typeface="B Nazanin" pitchFamily="2" charset="-78"/>
            </a:endParaRPr>
          </a:p>
          <a:p>
            <a:pPr algn="just" rtl="1"/>
            <a:r>
              <a:rPr lang="fa-IR" b="1" dirty="0" smtClean="0">
                <a:cs typeface="B Nazanin" pitchFamily="2" charset="-78"/>
              </a:rPr>
              <a:t>1-</a:t>
            </a:r>
            <a:r>
              <a:rPr lang="fa-IR" dirty="0" smtClean="0">
                <a:cs typeface="B Nazanin" pitchFamily="2" charset="-78"/>
              </a:rPr>
              <a:t> تعیین </a:t>
            </a:r>
            <a:r>
              <a:rPr lang="fa-IR" dirty="0">
                <a:cs typeface="B Nazanin" pitchFamily="2" charset="-78"/>
              </a:rPr>
              <a:t>راهبردهای اجرایی و احصاء شاخص های صیانت از حقوق شهروندی در دستگاههای اجرایی</a:t>
            </a:r>
          </a:p>
          <a:p>
            <a:pPr algn="just" rtl="1"/>
            <a:r>
              <a:rPr lang="fa-IR" b="1" dirty="0" smtClean="0">
                <a:cs typeface="B Nazanin" pitchFamily="2" charset="-78"/>
              </a:rPr>
              <a:t>2-</a:t>
            </a:r>
            <a:r>
              <a:rPr lang="fa-IR" dirty="0" smtClean="0">
                <a:cs typeface="B Nazanin" pitchFamily="2" charset="-78"/>
              </a:rPr>
              <a:t> بررسی </a:t>
            </a:r>
            <a:r>
              <a:rPr lang="fa-IR" dirty="0">
                <a:cs typeface="B Nazanin" pitchFamily="2" charset="-78"/>
              </a:rPr>
              <a:t>وضعیت موجود، تبیین وضعیت و اولویت بندی شاخص های صیانت از حقوق شهروندی </a:t>
            </a:r>
          </a:p>
          <a:p>
            <a:pPr algn="just" rtl="1"/>
            <a:r>
              <a:rPr lang="fa-IR" b="1" dirty="0" smtClean="0">
                <a:cs typeface="B Nazanin" pitchFamily="2" charset="-78"/>
              </a:rPr>
              <a:t>3-</a:t>
            </a:r>
            <a:r>
              <a:rPr lang="fa-IR" dirty="0" smtClean="0">
                <a:cs typeface="B Nazanin" pitchFamily="2" charset="-78"/>
              </a:rPr>
              <a:t> اختصاصی </a:t>
            </a:r>
            <a:r>
              <a:rPr lang="fa-IR" dirty="0">
                <a:cs typeface="B Nazanin" pitchFamily="2" charset="-78"/>
              </a:rPr>
              <a:t>سازی شاخص های صیانت از حقوق شهروندی در دستگاههای اجرایی مربوطه (ستاد و صف)</a:t>
            </a:r>
          </a:p>
        </p:txBody>
      </p:sp>
      <p:sp>
        <p:nvSpPr>
          <p:cNvPr id="4" name="Footer Placeholder 3"/>
          <p:cNvSpPr>
            <a:spLocks noGrp="1"/>
          </p:cNvSpPr>
          <p:nvPr>
            <p:ph type="ftr" sz="quarter" idx="11"/>
          </p:nvPr>
        </p:nvSpPr>
        <p:spPr/>
        <p:txBody>
          <a:bodyPr/>
          <a:lstStyle/>
          <a:p>
            <a:r>
              <a:rPr lang="fa-IR" smtClean="0"/>
              <a:t>صیانت از حقوق شهروندی در نظام اداری</a:t>
            </a:r>
            <a:endParaRPr lang="en-US"/>
          </a:p>
        </p:txBody>
      </p:sp>
      <p:sp>
        <p:nvSpPr>
          <p:cNvPr id="5" name="Slide Number Placeholder 4"/>
          <p:cNvSpPr>
            <a:spLocks noGrp="1"/>
          </p:cNvSpPr>
          <p:nvPr>
            <p:ph type="sldNum" sz="quarter" idx="12"/>
          </p:nvPr>
        </p:nvSpPr>
        <p:spPr>
          <a:xfrm>
            <a:off x="7620000" y="6309320"/>
            <a:ext cx="762000" cy="365125"/>
          </a:xfrm>
        </p:spPr>
        <p:txBody>
          <a:bodyPr/>
          <a:lstStyle/>
          <a:p>
            <a:fld id="{36633FBD-E5C5-4706-B188-57FBEE228433}" type="slidenum">
              <a:rPr lang="en-US" smtClean="0"/>
              <a:pPr/>
              <a:t>72</a:t>
            </a:fld>
            <a:endParaRPr lang="en-US" dirty="0"/>
          </a:p>
        </p:txBody>
      </p:sp>
    </p:spTree>
    <p:extLst>
      <p:ext uri="{BB962C8B-B14F-4D97-AF65-F5344CB8AC3E}">
        <p14:creationId xmlns:p14="http://schemas.microsoft.com/office/powerpoint/2010/main" val="2919030277"/>
      </p:ext>
    </p:extLst>
  </p:cSld>
  <p:clrMapOvr>
    <a:masterClrMapping/>
  </p:clrMapOvr>
  <p:transition spd="slow">
    <p:pull/>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92696"/>
            <a:ext cx="7543800" cy="5400600"/>
          </a:xfrm>
        </p:spPr>
        <p:txBody>
          <a:bodyPr>
            <a:normAutofit lnSpcReduction="10000"/>
          </a:bodyPr>
          <a:lstStyle/>
          <a:p>
            <a:pPr algn="just" rtl="1"/>
            <a:r>
              <a:rPr lang="fa-IR" b="1" dirty="0" smtClean="0">
                <a:cs typeface="B Nazanin" pitchFamily="2" charset="-78"/>
              </a:rPr>
              <a:t>4-</a:t>
            </a:r>
            <a:r>
              <a:rPr lang="fa-IR" dirty="0" smtClean="0">
                <a:cs typeface="B Nazanin" pitchFamily="2" charset="-78"/>
              </a:rPr>
              <a:t> تعریف </a:t>
            </a:r>
            <a:r>
              <a:rPr lang="fa-IR" dirty="0">
                <a:cs typeface="B Nazanin" pitchFamily="2" charset="-78"/>
              </a:rPr>
              <a:t>و تبیین حداقل 5 مورد از شاخص های اختصاصی دستگاههای اجرایی (ستاد و صف) به منظور عملیاتی نمودن آنها</a:t>
            </a:r>
          </a:p>
          <a:p>
            <a:pPr algn="just" rtl="1"/>
            <a:r>
              <a:rPr lang="fa-IR" b="1" dirty="0" smtClean="0">
                <a:cs typeface="B Nazanin" pitchFamily="2" charset="-78"/>
              </a:rPr>
              <a:t>5-</a:t>
            </a:r>
            <a:r>
              <a:rPr lang="fa-IR" dirty="0" smtClean="0">
                <a:cs typeface="B Nazanin" pitchFamily="2" charset="-78"/>
              </a:rPr>
              <a:t> تدوین </a:t>
            </a:r>
            <a:r>
              <a:rPr lang="fa-IR" dirty="0">
                <a:cs typeface="B Nazanin" pitchFamily="2" charset="-78"/>
              </a:rPr>
              <a:t>منشور حقوق شهروندی هر دستگاه</a:t>
            </a:r>
          </a:p>
          <a:p>
            <a:pPr marL="0" indent="0" algn="just" rtl="1">
              <a:buNone/>
            </a:pPr>
            <a:r>
              <a:rPr lang="fa-IR" sz="2000" b="1" dirty="0" smtClean="0">
                <a:solidFill>
                  <a:srgbClr val="AC0000"/>
                </a:solidFill>
                <a:cs typeface="B Titr" pitchFamily="2" charset="-78"/>
              </a:rPr>
              <a:t>برنام </a:t>
            </a:r>
            <a:r>
              <a:rPr lang="fa-IR" sz="2000" b="1" dirty="0">
                <a:solidFill>
                  <a:srgbClr val="AC0000"/>
                </a:solidFill>
                <a:cs typeface="B Titr" pitchFamily="2" charset="-78"/>
              </a:rPr>
              <a:t>دوم : </a:t>
            </a:r>
            <a:r>
              <a:rPr lang="fa-IR" sz="2000" u="sng" dirty="0">
                <a:solidFill>
                  <a:srgbClr val="AC0000"/>
                </a:solidFill>
                <a:cs typeface="B Titr" pitchFamily="2" charset="-78"/>
              </a:rPr>
              <a:t>آموزش و توانمندسازی مدیران و کارکنان </a:t>
            </a:r>
            <a:r>
              <a:rPr lang="fa-IR" sz="2000" u="sng" dirty="0" smtClean="0">
                <a:solidFill>
                  <a:srgbClr val="AC0000"/>
                </a:solidFill>
                <a:cs typeface="B Titr" pitchFamily="2" charset="-78"/>
              </a:rPr>
              <a:t>دستگاههای اجرایی</a:t>
            </a:r>
            <a:endParaRPr lang="fa-IR" sz="2000" u="sng" dirty="0">
              <a:solidFill>
                <a:srgbClr val="AC0000"/>
              </a:solidFill>
              <a:cs typeface="B Titr" pitchFamily="2" charset="-78"/>
            </a:endParaRPr>
          </a:p>
          <a:p>
            <a:pPr marL="0" indent="0" algn="just" rtl="1">
              <a:buNone/>
            </a:pPr>
            <a:r>
              <a:rPr lang="fa-IR" sz="2000" b="1" dirty="0">
                <a:solidFill>
                  <a:srgbClr val="AC0000"/>
                </a:solidFill>
                <a:cs typeface="B Titr" pitchFamily="2" charset="-78"/>
              </a:rPr>
              <a:t>اقدامات </a:t>
            </a:r>
            <a:r>
              <a:rPr lang="fa-IR" sz="2000" dirty="0">
                <a:solidFill>
                  <a:srgbClr val="AC0000"/>
                </a:solidFill>
                <a:cs typeface="B Titr" pitchFamily="2" charset="-78"/>
              </a:rPr>
              <a:t>:</a:t>
            </a:r>
            <a:endParaRPr lang="fa-IR" sz="2000" b="1" dirty="0">
              <a:solidFill>
                <a:srgbClr val="AC0000"/>
              </a:solidFill>
              <a:cs typeface="B Titr" pitchFamily="2" charset="-78"/>
            </a:endParaRPr>
          </a:p>
          <a:p>
            <a:pPr algn="just" rtl="1"/>
            <a:r>
              <a:rPr lang="fa-IR" b="1" dirty="0" smtClean="0">
                <a:cs typeface="B Nazanin" pitchFamily="2" charset="-78"/>
              </a:rPr>
              <a:t>1-</a:t>
            </a:r>
            <a:r>
              <a:rPr lang="fa-IR" dirty="0" smtClean="0">
                <a:cs typeface="B Nazanin" pitchFamily="2" charset="-78"/>
              </a:rPr>
              <a:t> آموزش </a:t>
            </a:r>
            <a:r>
              <a:rPr lang="fa-IR" dirty="0">
                <a:cs typeface="B Nazanin" pitchFamily="2" charset="-78"/>
              </a:rPr>
              <a:t>منشور حقوق شهروندی سازمان و آموزش مدیران و کارکنان دستگاههای اجرایی از طریق برگزاری </a:t>
            </a:r>
            <a:r>
              <a:rPr lang="fa-IR" sz="2000" dirty="0">
                <a:cs typeface="B Titr" pitchFamily="2" charset="-78"/>
              </a:rPr>
              <a:t>کارگاهها و دوره های آموزشی ضمن خدمت</a:t>
            </a:r>
            <a:r>
              <a:rPr lang="fa-IR" dirty="0">
                <a:cs typeface="B Nazanin" pitchFamily="2" charset="-78"/>
              </a:rPr>
              <a:t> (یک مرحله)</a:t>
            </a:r>
          </a:p>
          <a:p>
            <a:pPr algn="just" rtl="1"/>
            <a:r>
              <a:rPr lang="fa-IR" sz="2000" b="1" dirty="0" smtClean="0">
                <a:cs typeface="B Titr" pitchFamily="2" charset="-78"/>
              </a:rPr>
              <a:t>2-</a:t>
            </a:r>
            <a:r>
              <a:rPr lang="fa-IR" sz="2000" dirty="0" smtClean="0">
                <a:cs typeface="B Titr" pitchFamily="2" charset="-78"/>
              </a:rPr>
              <a:t> اطلاع </a:t>
            </a:r>
            <a:r>
              <a:rPr lang="fa-IR" sz="2000" dirty="0">
                <a:cs typeface="B Titr" pitchFamily="2" charset="-78"/>
              </a:rPr>
              <a:t>رسانی و آگاه سازی کارکنان </a:t>
            </a:r>
            <a:r>
              <a:rPr lang="fa-IR" dirty="0">
                <a:cs typeface="B Nazanin" pitchFamily="2" charset="-78"/>
              </a:rPr>
              <a:t>نسبت به شاخص ها و معیارهای منشور حقوق شهروندی </a:t>
            </a:r>
          </a:p>
          <a:p>
            <a:pPr algn="just" rtl="1"/>
            <a:r>
              <a:rPr lang="fa-IR" b="1" dirty="0" smtClean="0">
                <a:cs typeface="B Nazanin" pitchFamily="2" charset="-78"/>
              </a:rPr>
              <a:t>3-</a:t>
            </a:r>
            <a:r>
              <a:rPr lang="fa-IR" dirty="0" smtClean="0">
                <a:cs typeface="B Nazanin" pitchFamily="2" charset="-78"/>
              </a:rPr>
              <a:t> استفاده </a:t>
            </a:r>
            <a:r>
              <a:rPr lang="fa-IR" dirty="0">
                <a:cs typeface="B Nazanin" pitchFamily="2" charset="-78"/>
              </a:rPr>
              <a:t>از ظرفیت فرهنگی و اجتماعی سازمان در جهت ایجاد حس مسئولیت پذیری اجتماعی، تقویت روحیه خود کنترلی، وجدان کاری و دین مداری مدیران و کارکنان (این بند دقیقاً توانمندسازی است که ارتباط مستقیمی با بحث پیشگیری دارد و بهتر است در این قسمت عنوان شود) </a:t>
            </a:r>
          </a:p>
          <a:p>
            <a:pPr algn="just" rtl="1"/>
            <a:endParaRPr lang="en-US" dirty="0">
              <a:cs typeface="B Nazanin" pitchFamily="2" charset="-78"/>
            </a:endParaRPr>
          </a:p>
        </p:txBody>
      </p:sp>
      <p:sp>
        <p:nvSpPr>
          <p:cNvPr id="4" name="Footer Placeholder 3"/>
          <p:cNvSpPr>
            <a:spLocks noGrp="1"/>
          </p:cNvSpPr>
          <p:nvPr>
            <p:ph type="ftr" sz="quarter" idx="11"/>
          </p:nvPr>
        </p:nvSpPr>
        <p:spPr/>
        <p:txBody>
          <a:bodyPr/>
          <a:lstStyle/>
          <a:p>
            <a:r>
              <a:rPr lang="fa-IR" smtClean="0"/>
              <a:t>صیانت از حقوق شهروندی در نظام اداری</a:t>
            </a:r>
            <a:endParaRPr lang="en-US"/>
          </a:p>
        </p:txBody>
      </p:sp>
      <p:sp>
        <p:nvSpPr>
          <p:cNvPr id="5" name="Slide Number Placeholder 4"/>
          <p:cNvSpPr>
            <a:spLocks noGrp="1"/>
          </p:cNvSpPr>
          <p:nvPr>
            <p:ph type="sldNum" sz="quarter" idx="12"/>
          </p:nvPr>
        </p:nvSpPr>
        <p:spPr>
          <a:xfrm>
            <a:off x="7668344" y="6309320"/>
            <a:ext cx="762000" cy="365125"/>
          </a:xfrm>
        </p:spPr>
        <p:txBody>
          <a:bodyPr/>
          <a:lstStyle/>
          <a:p>
            <a:fld id="{36633FBD-E5C5-4706-B188-57FBEE228433}" type="slidenum">
              <a:rPr lang="en-US" smtClean="0"/>
              <a:pPr/>
              <a:t>73</a:t>
            </a:fld>
            <a:endParaRPr lang="en-US" dirty="0"/>
          </a:p>
        </p:txBody>
      </p:sp>
    </p:spTree>
    <p:extLst>
      <p:ext uri="{BB962C8B-B14F-4D97-AF65-F5344CB8AC3E}">
        <p14:creationId xmlns:p14="http://schemas.microsoft.com/office/powerpoint/2010/main" val="3380040555"/>
      </p:ext>
    </p:extLst>
  </p:cSld>
  <p:clrMapOvr>
    <a:masterClrMapping/>
  </p:clrMapOvr>
  <p:transition spd="slow">
    <p:pull/>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548680"/>
            <a:ext cx="7543800" cy="5544616"/>
          </a:xfrm>
        </p:spPr>
        <p:txBody>
          <a:bodyPr/>
          <a:lstStyle/>
          <a:p>
            <a:pPr algn="just" rtl="1"/>
            <a:r>
              <a:rPr lang="fa-IR" b="1" dirty="0" smtClean="0">
                <a:cs typeface="B Nazanin" pitchFamily="2" charset="-78"/>
              </a:rPr>
              <a:t>4-</a:t>
            </a:r>
            <a:r>
              <a:rPr lang="fa-IR" dirty="0" smtClean="0">
                <a:cs typeface="B Nazanin" pitchFamily="2" charset="-78"/>
              </a:rPr>
              <a:t> برگزاری </a:t>
            </a:r>
            <a:r>
              <a:rPr lang="fa-IR" dirty="0">
                <a:cs typeface="B Nazanin" pitchFamily="2" charset="-78"/>
              </a:rPr>
              <a:t>همایش آموزشی و توجیهی با حضور مدیران، کارشناسان و کارکنان دستگاه مربوطه با موضوع صیانت از حقوق شهروندی و ارتقاء سلامت نظام اداری و رشد ارزش های اخلاقی جامعه اداری (یکبار در سال) </a:t>
            </a:r>
          </a:p>
          <a:p>
            <a:pPr algn="just" rtl="1"/>
            <a:r>
              <a:rPr lang="fa-IR" b="1" dirty="0" smtClean="0">
                <a:cs typeface="B Nazanin" pitchFamily="2" charset="-78"/>
              </a:rPr>
              <a:t>5-</a:t>
            </a:r>
            <a:r>
              <a:rPr lang="fa-IR" dirty="0" smtClean="0">
                <a:cs typeface="B Nazanin" pitchFamily="2" charset="-78"/>
              </a:rPr>
              <a:t> برگزاری </a:t>
            </a:r>
            <a:r>
              <a:rPr lang="fa-IR" sz="2000" dirty="0">
                <a:cs typeface="B Titr" pitchFamily="2" charset="-78"/>
              </a:rPr>
              <a:t>نشست های علمی و تخصصی</a:t>
            </a:r>
            <a:r>
              <a:rPr lang="fa-IR" dirty="0">
                <a:cs typeface="B Nazanin" pitchFamily="2" charset="-78"/>
              </a:rPr>
              <a:t> به منظور هم اندیشی، آسیب شناسی و دستیابی به راهکارهای انضباط اداری و ترویج قانون گرایی و پیشگیری از تخلفات و فساد اداری (دو بار در سال) </a:t>
            </a:r>
          </a:p>
          <a:p>
            <a:pPr algn="just" rtl="1"/>
            <a:r>
              <a:rPr lang="fa-IR" b="1" dirty="0" smtClean="0">
                <a:cs typeface="B Nazanin" pitchFamily="2" charset="-78"/>
              </a:rPr>
              <a:t>6-</a:t>
            </a:r>
            <a:r>
              <a:rPr lang="fa-IR" dirty="0" smtClean="0">
                <a:cs typeface="B Nazanin" pitchFamily="2" charset="-78"/>
              </a:rPr>
              <a:t> برگزاری </a:t>
            </a:r>
            <a:r>
              <a:rPr lang="fa-IR" sz="2000" dirty="0">
                <a:cs typeface="B Titr" pitchFamily="2" charset="-78"/>
              </a:rPr>
              <a:t>جلسات اخلاق اداری ماهانه برای مدیران و کارکنان دستگاه اجرایی</a:t>
            </a:r>
            <a:r>
              <a:rPr lang="fa-IR" dirty="0">
                <a:cs typeface="B Nazanin" pitchFamily="2" charset="-78"/>
              </a:rPr>
              <a:t>، مراکز تابعه و استانهای سراسر کشور با استفاده از اساتید اخلاق</a:t>
            </a:r>
          </a:p>
          <a:p>
            <a:pPr algn="just" rtl="1"/>
            <a:r>
              <a:rPr lang="fa-IR" b="1" dirty="0" smtClean="0">
                <a:cs typeface="B Nazanin" pitchFamily="2" charset="-78"/>
              </a:rPr>
              <a:t>7-</a:t>
            </a:r>
            <a:r>
              <a:rPr lang="fa-IR" dirty="0" smtClean="0">
                <a:cs typeface="B Nazanin" pitchFamily="2" charset="-78"/>
              </a:rPr>
              <a:t> </a:t>
            </a:r>
            <a:r>
              <a:rPr lang="fa-IR" sz="2000" dirty="0" smtClean="0">
                <a:cs typeface="B Titr" pitchFamily="2" charset="-78"/>
              </a:rPr>
              <a:t>تولید </a:t>
            </a:r>
            <a:r>
              <a:rPr lang="fa-IR" sz="2000" dirty="0">
                <a:cs typeface="B Titr" pitchFamily="2" charset="-78"/>
              </a:rPr>
              <a:t>و توزیع بسته های آموزشی حقوق شهروندی </a:t>
            </a:r>
            <a:r>
              <a:rPr lang="fa-IR" dirty="0">
                <a:cs typeface="B Nazanin" pitchFamily="2" charset="-78"/>
              </a:rPr>
              <a:t>و مباحث کلاس های اخلاق اداری برای مدیران و کارکنان و برگزاری مسابقات از محتوی آموزشی آنها</a:t>
            </a:r>
          </a:p>
          <a:p>
            <a:pPr algn="just" rtl="1"/>
            <a:r>
              <a:rPr lang="fa-IR" b="1" dirty="0" smtClean="0">
                <a:cs typeface="B Nazanin" pitchFamily="2" charset="-78"/>
              </a:rPr>
              <a:t>8-</a:t>
            </a:r>
            <a:r>
              <a:rPr lang="fa-IR" dirty="0" smtClean="0">
                <a:cs typeface="B Nazanin" pitchFamily="2" charset="-78"/>
              </a:rPr>
              <a:t> اطلاع </a:t>
            </a:r>
            <a:r>
              <a:rPr lang="fa-IR" dirty="0">
                <a:cs typeface="B Nazanin" pitchFamily="2" charset="-78"/>
              </a:rPr>
              <a:t>رسانی و آگاه سازی کارکنان نسبت به شاخص ها و معیارهای منشور حقوق شهوندی</a:t>
            </a:r>
          </a:p>
          <a:p>
            <a:pPr algn="just" rtl="1"/>
            <a:endParaRPr lang="en-US" dirty="0">
              <a:cs typeface="B Nazanin" pitchFamily="2" charset="-78"/>
            </a:endParaRPr>
          </a:p>
        </p:txBody>
      </p:sp>
      <p:sp>
        <p:nvSpPr>
          <p:cNvPr id="4" name="Footer Placeholder 3"/>
          <p:cNvSpPr>
            <a:spLocks noGrp="1"/>
          </p:cNvSpPr>
          <p:nvPr>
            <p:ph type="ftr" sz="quarter" idx="11"/>
          </p:nvPr>
        </p:nvSpPr>
        <p:spPr/>
        <p:txBody>
          <a:bodyPr/>
          <a:lstStyle/>
          <a:p>
            <a:r>
              <a:rPr lang="fa-IR" smtClean="0"/>
              <a:t>صیانت از حقوق شهروندی در نظام اداری</a:t>
            </a:r>
            <a:endParaRPr lang="en-US"/>
          </a:p>
        </p:txBody>
      </p:sp>
      <p:sp>
        <p:nvSpPr>
          <p:cNvPr id="5" name="Slide Number Placeholder 4"/>
          <p:cNvSpPr>
            <a:spLocks noGrp="1"/>
          </p:cNvSpPr>
          <p:nvPr>
            <p:ph type="sldNum" sz="quarter" idx="12"/>
          </p:nvPr>
        </p:nvSpPr>
        <p:spPr>
          <a:xfrm>
            <a:off x="7620000" y="6304235"/>
            <a:ext cx="762000" cy="365125"/>
          </a:xfrm>
        </p:spPr>
        <p:txBody>
          <a:bodyPr/>
          <a:lstStyle/>
          <a:p>
            <a:fld id="{36633FBD-E5C5-4706-B188-57FBEE228433}" type="slidenum">
              <a:rPr lang="en-US" smtClean="0"/>
              <a:pPr/>
              <a:t>74</a:t>
            </a:fld>
            <a:endParaRPr lang="en-US" dirty="0"/>
          </a:p>
        </p:txBody>
      </p:sp>
    </p:spTree>
    <p:extLst>
      <p:ext uri="{BB962C8B-B14F-4D97-AF65-F5344CB8AC3E}">
        <p14:creationId xmlns:p14="http://schemas.microsoft.com/office/powerpoint/2010/main" val="3113418177"/>
      </p:ext>
    </p:extLst>
  </p:cSld>
  <p:clrMapOvr>
    <a:masterClrMapping/>
  </p:clrMapOvr>
  <p:transition spd="slow">
    <p:pull/>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476672"/>
            <a:ext cx="7543800" cy="5616624"/>
          </a:xfrm>
        </p:spPr>
        <p:txBody>
          <a:bodyPr>
            <a:normAutofit fontScale="92500" lnSpcReduction="20000"/>
          </a:bodyPr>
          <a:lstStyle/>
          <a:p>
            <a:pPr marL="0" indent="0" algn="just" rtl="1">
              <a:buNone/>
            </a:pPr>
            <a:r>
              <a:rPr lang="fa-IR" sz="2200" dirty="0" smtClean="0">
                <a:solidFill>
                  <a:srgbClr val="AC0000"/>
                </a:solidFill>
                <a:cs typeface="B Titr" pitchFamily="2" charset="-78"/>
              </a:rPr>
              <a:t>برنامه </a:t>
            </a:r>
            <a:r>
              <a:rPr lang="fa-IR" sz="2200" dirty="0">
                <a:solidFill>
                  <a:srgbClr val="AC0000"/>
                </a:solidFill>
                <a:cs typeface="B Titr" pitchFamily="2" charset="-78"/>
              </a:rPr>
              <a:t>سوم : </a:t>
            </a:r>
            <a:r>
              <a:rPr lang="fa-IR" sz="2200" u="sng" dirty="0">
                <a:solidFill>
                  <a:srgbClr val="AC0000"/>
                </a:solidFill>
                <a:cs typeface="B Titr" pitchFamily="2" charset="-78"/>
              </a:rPr>
              <a:t>اطلاع رسانی و آگاه سازی شهروندان</a:t>
            </a:r>
          </a:p>
          <a:p>
            <a:pPr marL="0" indent="0" algn="just" rtl="1">
              <a:buNone/>
            </a:pPr>
            <a:r>
              <a:rPr lang="fa-IR" sz="2200" dirty="0" smtClean="0">
                <a:solidFill>
                  <a:srgbClr val="AC0000"/>
                </a:solidFill>
                <a:cs typeface="B Titr" pitchFamily="2" charset="-78"/>
              </a:rPr>
              <a:t>اقدامات:</a:t>
            </a:r>
            <a:endParaRPr lang="fa-IR" sz="2200" dirty="0">
              <a:solidFill>
                <a:srgbClr val="AC0000"/>
              </a:solidFill>
              <a:cs typeface="B Titr" pitchFamily="2" charset="-78"/>
            </a:endParaRPr>
          </a:p>
          <a:p>
            <a:pPr algn="just" rtl="1"/>
            <a:r>
              <a:rPr lang="fa-IR" b="1" dirty="0" smtClean="0">
                <a:cs typeface="B Nazanin" pitchFamily="2" charset="-78"/>
              </a:rPr>
              <a:t>1-</a:t>
            </a:r>
            <a:r>
              <a:rPr lang="fa-IR" dirty="0" smtClean="0">
                <a:cs typeface="B Nazanin" pitchFamily="2" charset="-78"/>
              </a:rPr>
              <a:t> </a:t>
            </a:r>
            <a:r>
              <a:rPr lang="fa-IR" sz="2200" dirty="0" smtClean="0">
                <a:cs typeface="B Titr" pitchFamily="2" charset="-78"/>
              </a:rPr>
              <a:t>آگاه </a:t>
            </a:r>
            <a:r>
              <a:rPr lang="fa-IR" sz="2200" dirty="0">
                <a:cs typeface="B Titr" pitchFamily="2" charset="-78"/>
              </a:rPr>
              <a:t>سازی عموم مردم به ویژه مراجعین نسبت به حقوق، تکالیف و انتظارات متقابل آنان و سازمان </a:t>
            </a:r>
            <a:endParaRPr lang="fa-IR" dirty="0">
              <a:cs typeface="B Titr" pitchFamily="2" charset="-78"/>
            </a:endParaRPr>
          </a:p>
          <a:p>
            <a:pPr algn="just" rtl="1"/>
            <a:r>
              <a:rPr lang="fa-IR" b="1" dirty="0" smtClean="0">
                <a:cs typeface="B Nazanin" pitchFamily="2" charset="-78"/>
              </a:rPr>
              <a:t>2-</a:t>
            </a:r>
            <a:r>
              <a:rPr lang="fa-IR" sz="2200" dirty="0" smtClean="0">
                <a:cs typeface="B Titr" pitchFamily="2" charset="-78"/>
              </a:rPr>
              <a:t> بهره </a:t>
            </a:r>
            <a:r>
              <a:rPr lang="fa-IR" sz="2200" dirty="0">
                <a:cs typeface="B Titr" pitchFamily="2" charset="-78"/>
              </a:rPr>
              <a:t>گیری از ظرفیت صدا و سیما و تبلیغات </a:t>
            </a:r>
            <a:r>
              <a:rPr lang="fa-IR" dirty="0">
                <a:cs typeface="B Nazanin" pitchFamily="2" charset="-78"/>
              </a:rPr>
              <a:t>شهری و ... برای توجیه و آموزش همگانی</a:t>
            </a:r>
          </a:p>
          <a:p>
            <a:pPr algn="just" rtl="1"/>
            <a:r>
              <a:rPr lang="fa-IR" b="1" dirty="0" smtClean="0">
                <a:cs typeface="B Nazanin" pitchFamily="2" charset="-78"/>
              </a:rPr>
              <a:t>3-</a:t>
            </a:r>
            <a:r>
              <a:rPr lang="fa-IR" dirty="0" smtClean="0">
                <a:cs typeface="B Nazanin" pitchFamily="2" charset="-78"/>
              </a:rPr>
              <a:t> </a:t>
            </a:r>
            <a:r>
              <a:rPr lang="fa-IR" sz="2200" dirty="0" smtClean="0">
                <a:cs typeface="B Titr" pitchFamily="2" charset="-78"/>
              </a:rPr>
              <a:t>تهیه </a:t>
            </a:r>
            <a:r>
              <a:rPr lang="fa-IR" sz="2200" dirty="0">
                <a:cs typeface="B Titr" pitchFamily="2" charset="-78"/>
              </a:rPr>
              <a:t>و توزیع بروشورهای آموزشی، توجیهی </a:t>
            </a:r>
            <a:r>
              <a:rPr lang="fa-IR" dirty="0">
                <a:cs typeface="B Nazanin" pitchFamily="2" charset="-78"/>
              </a:rPr>
              <a:t>مناسب برای دریافت کنندگان خدمات از سازمانها و ادارات متبوع </a:t>
            </a:r>
          </a:p>
          <a:p>
            <a:pPr marL="0" indent="0" algn="just" rtl="1">
              <a:buNone/>
            </a:pPr>
            <a:r>
              <a:rPr lang="fa-IR" sz="2200" dirty="0" smtClean="0">
                <a:solidFill>
                  <a:srgbClr val="AC0000"/>
                </a:solidFill>
                <a:cs typeface="B Titr" pitchFamily="2" charset="-78"/>
              </a:rPr>
              <a:t>برنامه </a:t>
            </a:r>
            <a:r>
              <a:rPr lang="fa-IR" sz="2200" dirty="0">
                <a:solidFill>
                  <a:srgbClr val="AC0000"/>
                </a:solidFill>
                <a:cs typeface="B Titr" pitchFamily="2" charset="-78"/>
              </a:rPr>
              <a:t>چهارم : </a:t>
            </a:r>
            <a:r>
              <a:rPr lang="fa-IR" sz="2200" u="sng" dirty="0">
                <a:solidFill>
                  <a:srgbClr val="AC0000"/>
                </a:solidFill>
                <a:cs typeface="B Titr" pitchFamily="2" charset="-78"/>
              </a:rPr>
              <a:t>پیشگیری از تضییع حقوق شهروندان</a:t>
            </a:r>
          </a:p>
          <a:p>
            <a:pPr marL="0" indent="0" algn="just" rtl="1">
              <a:buNone/>
            </a:pPr>
            <a:r>
              <a:rPr lang="fa-IR" sz="2200" dirty="0">
                <a:solidFill>
                  <a:srgbClr val="AC0000"/>
                </a:solidFill>
                <a:cs typeface="B Titr" pitchFamily="2" charset="-78"/>
              </a:rPr>
              <a:t>اقدامات </a:t>
            </a:r>
            <a:r>
              <a:rPr lang="fa-IR" sz="2200" dirty="0" smtClean="0">
                <a:solidFill>
                  <a:srgbClr val="AC0000"/>
                </a:solidFill>
                <a:cs typeface="B Titr" pitchFamily="2" charset="-78"/>
              </a:rPr>
              <a:t>:</a:t>
            </a:r>
            <a:endParaRPr lang="fa-IR" sz="2200" dirty="0">
              <a:solidFill>
                <a:srgbClr val="AC0000"/>
              </a:solidFill>
              <a:cs typeface="B Titr" pitchFamily="2" charset="-78"/>
            </a:endParaRPr>
          </a:p>
          <a:p>
            <a:pPr algn="just" rtl="1"/>
            <a:r>
              <a:rPr lang="fa-IR" b="1" dirty="0" smtClean="0">
                <a:cs typeface="B Nazanin" pitchFamily="2" charset="-78"/>
              </a:rPr>
              <a:t>1-</a:t>
            </a:r>
            <a:r>
              <a:rPr lang="fa-IR" dirty="0" smtClean="0">
                <a:cs typeface="B Nazanin" pitchFamily="2" charset="-78"/>
              </a:rPr>
              <a:t> تقویت </a:t>
            </a:r>
            <a:r>
              <a:rPr lang="fa-IR" dirty="0">
                <a:cs typeface="B Nazanin" pitchFamily="2" charset="-78"/>
              </a:rPr>
              <a:t>استفاده از ظرفیتهای نظارتی سازمان از جمله : حراست، بازرسی، امور حقوق، حفاظت پرسنل، بسیج، شورای امر به معروف و نهی از منکر، ائمه جماعت و افراد متعمد و موثر برای فعال سازی نظارت عمومی و کاهش تخلفات اداری و جلوگیری از تضییع حقوق شهروندان. </a:t>
            </a:r>
          </a:p>
          <a:p>
            <a:pPr algn="just" rtl="1"/>
            <a:r>
              <a:rPr lang="fa-IR" b="1" dirty="0" smtClean="0">
                <a:cs typeface="B Nazanin" pitchFamily="2" charset="-78"/>
              </a:rPr>
              <a:t>2-</a:t>
            </a:r>
            <a:r>
              <a:rPr lang="fa-IR" dirty="0" smtClean="0">
                <a:cs typeface="B Nazanin" pitchFamily="2" charset="-78"/>
              </a:rPr>
              <a:t> ارشاد </a:t>
            </a:r>
            <a:r>
              <a:rPr lang="fa-IR" dirty="0">
                <a:cs typeface="B Nazanin" pitchFamily="2" charset="-78"/>
              </a:rPr>
              <a:t>کارکنانی که در آستانه و معرض تخلفات اداری قرار می گیرند از طریق ارجاع به دوره های آموزشی، تذکر و مشاوره قبل از انجام تخلف و رسیدگی توسط هیات تخلفات اداری. </a:t>
            </a:r>
          </a:p>
          <a:p>
            <a:pPr algn="just" rtl="1"/>
            <a:r>
              <a:rPr lang="fa-IR" b="1" dirty="0" smtClean="0">
                <a:cs typeface="B Nazanin" pitchFamily="2" charset="-78"/>
              </a:rPr>
              <a:t>3-</a:t>
            </a:r>
            <a:r>
              <a:rPr lang="fa-IR" dirty="0" smtClean="0">
                <a:cs typeface="B Nazanin" pitchFamily="2" charset="-78"/>
              </a:rPr>
              <a:t> بروز </a:t>
            </a:r>
            <a:r>
              <a:rPr lang="fa-IR" dirty="0">
                <a:cs typeface="B Nazanin" pitchFamily="2" charset="-78"/>
              </a:rPr>
              <a:t>رسانی بانک اطلاعات تخلفات اداری و تضییع حقوق شهروندان</a:t>
            </a:r>
          </a:p>
        </p:txBody>
      </p:sp>
      <p:sp>
        <p:nvSpPr>
          <p:cNvPr id="4" name="Footer Placeholder 3"/>
          <p:cNvSpPr>
            <a:spLocks noGrp="1"/>
          </p:cNvSpPr>
          <p:nvPr>
            <p:ph type="ftr" sz="quarter" idx="11"/>
          </p:nvPr>
        </p:nvSpPr>
        <p:spPr/>
        <p:txBody>
          <a:bodyPr/>
          <a:lstStyle/>
          <a:p>
            <a:r>
              <a:rPr lang="fa-IR" smtClean="0"/>
              <a:t>صیانت از حقوق شهروندی در نظام اداری</a:t>
            </a:r>
            <a:endParaRPr lang="en-US"/>
          </a:p>
        </p:txBody>
      </p:sp>
      <p:sp>
        <p:nvSpPr>
          <p:cNvPr id="5" name="Slide Number Placeholder 4"/>
          <p:cNvSpPr>
            <a:spLocks noGrp="1"/>
          </p:cNvSpPr>
          <p:nvPr>
            <p:ph type="sldNum" sz="quarter" idx="12"/>
          </p:nvPr>
        </p:nvSpPr>
        <p:spPr>
          <a:xfrm>
            <a:off x="7620000" y="6304235"/>
            <a:ext cx="762000" cy="365125"/>
          </a:xfrm>
        </p:spPr>
        <p:txBody>
          <a:bodyPr/>
          <a:lstStyle/>
          <a:p>
            <a:fld id="{36633FBD-E5C5-4706-B188-57FBEE228433}" type="slidenum">
              <a:rPr lang="en-US" smtClean="0"/>
              <a:pPr/>
              <a:t>75</a:t>
            </a:fld>
            <a:endParaRPr lang="en-US" dirty="0"/>
          </a:p>
        </p:txBody>
      </p:sp>
    </p:spTree>
    <p:extLst>
      <p:ext uri="{BB962C8B-B14F-4D97-AF65-F5344CB8AC3E}">
        <p14:creationId xmlns:p14="http://schemas.microsoft.com/office/powerpoint/2010/main" val="2061371615"/>
      </p:ext>
    </p:extLst>
  </p:cSld>
  <p:clrMapOvr>
    <a:masterClrMapping/>
  </p:clrMapOvr>
  <p:transition spd="slow">
    <p:pull/>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476672"/>
            <a:ext cx="7543800" cy="5544616"/>
          </a:xfrm>
        </p:spPr>
        <p:txBody>
          <a:bodyPr>
            <a:normAutofit fontScale="92500" lnSpcReduction="10000"/>
          </a:bodyPr>
          <a:lstStyle/>
          <a:p>
            <a:pPr algn="just" rtl="1"/>
            <a:r>
              <a:rPr lang="fa-IR" b="1" dirty="0" smtClean="0">
                <a:cs typeface="B Nazanin" pitchFamily="2" charset="-78"/>
              </a:rPr>
              <a:t>4-</a:t>
            </a:r>
            <a:r>
              <a:rPr lang="fa-IR" dirty="0" smtClean="0">
                <a:cs typeface="B Nazanin" pitchFamily="2" charset="-78"/>
              </a:rPr>
              <a:t> افزایش </a:t>
            </a:r>
            <a:r>
              <a:rPr lang="fa-IR" dirty="0">
                <a:cs typeface="B Nazanin" pitchFamily="2" charset="-78"/>
              </a:rPr>
              <a:t>تعامل با واحدهای نظارتی سایر دستگاههای اجرایی برای پیشگیری از تضییع یا احقاق حقوق شهروندان </a:t>
            </a:r>
          </a:p>
          <a:p>
            <a:pPr algn="just" rtl="1"/>
            <a:r>
              <a:rPr lang="fa-IR" b="1" dirty="0" smtClean="0">
                <a:cs typeface="B Nazanin" pitchFamily="2" charset="-78"/>
              </a:rPr>
              <a:t>5-</a:t>
            </a:r>
            <a:r>
              <a:rPr lang="fa-IR" dirty="0" smtClean="0">
                <a:cs typeface="B Nazanin" pitchFamily="2" charset="-78"/>
              </a:rPr>
              <a:t> احیای </a:t>
            </a:r>
            <a:r>
              <a:rPr lang="fa-IR" dirty="0">
                <a:cs typeface="B Nazanin" pitchFamily="2" charset="-78"/>
              </a:rPr>
              <a:t>فریضه </a:t>
            </a:r>
            <a:r>
              <a:rPr lang="fa-IR" b="1" dirty="0">
                <a:cs typeface="B Nazanin" pitchFamily="2" charset="-78"/>
              </a:rPr>
              <a:t>((</a:t>
            </a:r>
            <a:r>
              <a:rPr lang="fa-IR" dirty="0">
                <a:cs typeface="B Nazanin" pitchFamily="2" charset="-78"/>
              </a:rPr>
              <a:t>امر به معروف و نهی از منکر</a:t>
            </a:r>
            <a:r>
              <a:rPr lang="fa-IR" b="1" dirty="0">
                <a:cs typeface="B Nazanin" pitchFamily="2" charset="-78"/>
              </a:rPr>
              <a:t>))</a:t>
            </a:r>
            <a:r>
              <a:rPr lang="fa-IR" dirty="0">
                <a:cs typeface="B Nazanin" pitchFamily="2" charset="-78"/>
              </a:rPr>
              <a:t> در سازمان و همکاری در اجرای طرح نظارت همگانی </a:t>
            </a:r>
          </a:p>
          <a:p>
            <a:pPr algn="just" rtl="1"/>
            <a:r>
              <a:rPr lang="fa-IR" b="1" dirty="0" smtClean="0">
                <a:cs typeface="B Nazanin" pitchFamily="2" charset="-78"/>
              </a:rPr>
              <a:t>6-</a:t>
            </a:r>
            <a:r>
              <a:rPr lang="fa-IR" dirty="0" smtClean="0">
                <a:cs typeface="B Nazanin" pitchFamily="2" charset="-78"/>
              </a:rPr>
              <a:t> استفاده </a:t>
            </a:r>
            <a:r>
              <a:rPr lang="fa-IR" dirty="0">
                <a:cs typeface="B Nazanin" pitchFamily="2" charset="-78"/>
              </a:rPr>
              <a:t>از ظرفیت فرهنگی و اجتماعی سازمان در جهت ایجاد حس مسئولیت پذیری اجتماعی و تقویت روحیه خود کنترلی و وجدان کاری و دین مداری مدیران و کارکنان برای پیشگیری از هرگونه تضییع حقوق شهروندان</a:t>
            </a:r>
          </a:p>
          <a:p>
            <a:pPr algn="just" rtl="1"/>
            <a:r>
              <a:rPr lang="fa-IR" b="1" dirty="0" smtClean="0">
                <a:cs typeface="B Nazanin" pitchFamily="2" charset="-78"/>
              </a:rPr>
              <a:t>7-</a:t>
            </a:r>
            <a:r>
              <a:rPr lang="fa-IR" dirty="0" smtClean="0">
                <a:cs typeface="B Nazanin" pitchFamily="2" charset="-78"/>
              </a:rPr>
              <a:t> بررسی </a:t>
            </a:r>
            <a:r>
              <a:rPr lang="fa-IR" dirty="0">
                <a:cs typeface="B Nazanin" pitchFamily="2" charset="-78"/>
              </a:rPr>
              <a:t>تخلفات کارکنان در برخورد نامناسب با ارباب رجوع و عدم توجه به تکریم آنان توسط بعضی از کارکنان در ستاد صیانت پس از تذکر و در صورت تکرار معرفی جهت رسیدگی به هیات تخلفات اداری</a:t>
            </a:r>
          </a:p>
          <a:p>
            <a:pPr algn="just" rtl="1"/>
            <a:r>
              <a:rPr lang="fa-IR" b="1" dirty="0" smtClean="0">
                <a:cs typeface="B Nazanin" pitchFamily="2" charset="-78"/>
              </a:rPr>
              <a:t>8-</a:t>
            </a:r>
            <a:r>
              <a:rPr lang="fa-IR" dirty="0" smtClean="0">
                <a:cs typeface="B Nazanin" pitchFamily="2" charset="-78"/>
              </a:rPr>
              <a:t> شناسایی </a:t>
            </a:r>
            <a:r>
              <a:rPr lang="fa-IR" dirty="0">
                <a:cs typeface="B Nazanin" pitchFamily="2" charset="-78"/>
              </a:rPr>
              <a:t>کانون ها و بسترهای جرم خیز در ساختارها و گلوگاه های اداری و انجام اقدامات پیش گیرانه برای سالم سازی محیط اداری</a:t>
            </a:r>
          </a:p>
          <a:p>
            <a:pPr marL="0" indent="0" algn="just" rtl="1">
              <a:buNone/>
            </a:pPr>
            <a:r>
              <a:rPr lang="fa-IR" sz="2200" dirty="0" smtClean="0">
                <a:solidFill>
                  <a:srgbClr val="AC0000"/>
                </a:solidFill>
                <a:cs typeface="B Titr" pitchFamily="2" charset="-78"/>
              </a:rPr>
              <a:t>برنامه </a:t>
            </a:r>
            <a:r>
              <a:rPr lang="fa-IR" sz="2200" dirty="0">
                <a:solidFill>
                  <a:srgbClr val="AC0000"/>
                </a:solidFill>
                <a:cs typeface="B Titr" pitchFamily="2" charset="-78"/>
              </a:rPr>
              <a:t>پنجم : </a:t>
            </a:r>
            <a:r>
              <a:rPr lang="fa-IR" sz="2200" u="sng" dirty="0">
                <a:solidFill>
                  <a:srgbClr val="AC0000"/>
                </a:solidFill>
                <a:cs typeface="B Titr" pitchFamily="2" charset="-78"/>
              </a:rPr>
              <a:t>ارتباطات مردمی و توسعه خدمات الکترونیکی</a:t>
            </a:r>
          </a:p>
          <a:p>
            <a:pPr marL="0" indent="0" algn="just" rtl="1">
              <a:buNone/>
            </a:pPr>
            <a:r>
              <a:rPr lang="fa-IR" sz="2200" dirty="0">
                <a:solidFill>
                  <a:srgbClr val="AC0000"/>
                </a:solidFill>
                <a:cs typeface="B Titr" pitchFamily="2" charset="-78"/>
              </a:rPr>
              <a:t>اقدامات </a:t>
            </a:r>
          </a:p>
          <a:p>
            <a:pPr algn="just" rtl="1"/>
            <a:r>
              <a:rPr lang="fa-IR" b="1" dirty="0" smtClean="0">
                <a:cs typeface="B Nazanin" pitchFamily="2" charset="-78"/>
              </a:rPr>
              <a:t>1-</a:t>
            </a:r>
            <a:r>
              <a:rPr lang="fa-IR" dirty="0" smtClean="0">
                <a:cs typeface="B Nazanin" pitchFamily="2" charset="-78"/>
              </a:rPr>
              <a:t> رسیدگی </a:t>
            </a:r>
            <a:r>
              <a:rPr lang="fa-IR" dirty="0">
                <a:cs typeface="B Nazanin" pitchFamily="2" charset="-78"/>
              </a:rPr>
              <a:t>به شکایات و اختصاص حداقل دو ساعت در هفته توسط مدیران عالی و میانی برای ملاقات عمومی</a:t>
            </a:r>
          </a:p>
        </p:txBody>
      </p:sp>
      <p:sp>
        <p:nvSpPr>
          <p:cNvPr id="4" name="Footer Placeholder 3"/>
          <p:cNvSpPr>
            <a:spLocks noGrp="1"/>
          </p:cNvSpPr>
          <p:nvPr>
            <p:ph type="ftr" sz="quarter" idx="11"/>
          </p:nvPr>
        </p:nvSpPr>
        <p:spPr/>
        <p:txBody>
          <a:bodyPr/>
          <a:lstStyle/>
          <a:p>
            <a:r>
              <a:rPr lang="fa-IR" smtClean="0"/>
              <a:t>صیانت از حقوق شهروندی در نظام اداری</a:t>
            </a:r>
            <a:endParaRPr lang="en-US"/>
          </a:p>
        </p:txBody>
      </p:sp>
      <p:sp>
        <p:nvSpPr>
          <p:cNvPr id="5" name="Slide Number Placeholder 4"/>
          <p:cNvSpPr>
            <a:spLocks noGrp="1"/>
          </p:cNvSpPr>
          <p:nvPr>
            <p:ph type="sldNum" sz="quarter" idx="12"/>
          </p:nvPr>
        </p:nvSpPr>
        <p:spPr>
          <a:xfrm>
            <a:off x="7596336" y="6309320"/>
            <a:ext cx="762000" cy="365125"/>
          </a:xfrm>
        </p:spPr>
        <p:txBody>
          <a:bodyPr/>
          <a:lstStyle/>
          <a:p>
            <a:fld id="{36633FBD-E5C5-4706-B188-57FBEE228433}" type="slidenum">
              <a:rPr lang="en-US" smtClean="0"/>
              <a:pPr/>
              <a:t>76</a:t>
            </a:fld>
            <a:endParaRPr lang="en-US" dirty="0"/>
          </a:p>
        </p:txBody>
      </p:sp>
    </p:spTree>
    <p:extLst>
      <p:ext uri="{BB962C8B-B14F-4D97-AF65-F5344CB8AC3E}">
        <p14:creationId xmlns:p14="http://schemas.microsoft.com/office/powerpoint/2010/main" val="2062643350"/>
      </p:ext>
    </p:extLst>
  </p:cSld>
  <p:clrMapOvr>
    <a:masterClrMapping/>
  </p:clrMapOvr>
  <p:transition spd="slow">
    <p:pull/>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20688"/>
            <a:ext cx="7543800" cy="5472608"/>
          </a:xfrm>
        </p:spPr>
        <p:txBody>
          <a:bodyPr>
            <a:normAutofit fontScale="92500" lnSpcReduction="10000"/>
          </a:bodyPr>
          <a:lstStyle/>
          <a:p>
            <a:pPr algn="just" rtl="1"/>
            <a:r>
              <a:rPr lang="fa-IR" b="1" dirty="0" smtClean="0">
                <a:cs typeface="B Nazanin" pitchFamily="2" charset="-78"/>
              </a:rPr>
              <a:t>2-</a:t>
            </a:r>
            <a:r>
              <a:rPr lang="fa-IR" dirty="0" smtClean="0">
                <a:cs typeface="B Nazanin" pitchFamily="2" charset="-78"/>
              </a:rPr>
              <a:t> حضور </a:t>
            </a:r>
            <a:r>
              <a:rPr lang="fa-IR" dirty="0">
                <a:cs typeface="B Nazanin" pitchFamily="2" charset="-78"/>
              </a:rPr>
              <a:t>مدیران عالی و میانی در مجامع عمومی نظیر مساجد، نماز جمعه ها، مناسبت های ملی و مذهبی و پاسخ به سوالات و درخواست های مردمی</a:t>
            </a:r>
          </a:p>
          <a:p>
            <a:pPr algn="just" rtl="1"/>
            <a:r>
              <a:rPr lang="fa-IR" b="1" dirty="0" smtClean="0">
                <a:cs typeface="B Nazanin" pitchFamily="2" charset="-78"/>
              </a:rPr>
              <a:t>3-</a:t>
            </a:r>
            <a:r>
              <a:rPr lang="fa-IR" dirty="0" smtClean="0">
                <a:cs typeface="B Nazanin" pitchFamily="2" charset="-78"/>
              </a:rPr>
              <a:t> دایر </a:t>
            </a:r>
            <a:r>
              <a:rPr lang="fa-IR" dirty="0">
                <a:cs typeface="B Nazanin" pitchFamily="2" charset="-78"/>
              </a:rPr>
              <a:t>کردن میز خدمت مجهز به </a:t>
            </a:r>
            <a:r>
              <a:rPr lang="en-US" dirty="0">
                <a:cs typeface="B Nazanin" pitchFamily="2" charset="-78"/>
              </a:rPr>
              <a:t>IT </a:t>
            </a:r>
            <a:r>
              <a:rPr lang="fa-IR" dirty="0">
                <a:cs typeface="B Nazanin" pitchFamily="2" charset="-78"/>
              </a:rPr>
              <a:t>در ورودی ادارت با استفاده از افراد خوش برخورد، توانمند و با انگیزه </a:t>
            </a:r>
          </a:p>
          <a:p>
            <a:pPr algn="just" rtl="1"/>
            <a:r>
              <a:rPr lang="fa-IR" b="1" dirty="0" smtClean="0">
                <a:cs typeface="B Nazanin" pitchFamily="2" charset="-78"/>
              </a:rPr>
              <a:t>4-</a:t>
            </a:r>
            <a:r>
              <a:rPr lang="fa-IR" dirty="0" smtClean="0">
                <a:cs typeface="B Nazanin" pitchFamily="2" charset="-78"/>
              </a:rPr>
              <a:t> توسعه </a:t>
            </a:r>
            <a:r>
              <a:rPr lang="fa-IR" dirty="0">
                <a:cs typeface="B Nazanin" pitchFamily="2" charset="-78"/>
              </a:rPr>
              <a:t>خدمات الکترونیکی و گسترش هرچه بیشتر مراکز ارایه تسهیلات و خدمات، ارتقاء سامانه تلفنی، سایت و پیامک به منظور افزایش رضایتمندی کاربران و مراجعین و نیز پیش بینی ساز و کارهای جایگزین در صورت مختل شدن سیستم موجود. </a:t>
            </a:r>
          </a:p>
          <a:p>
            <a:pPr algn="just" rtl="1"/>
            <a:r>
              <a:rPr lang="fa-IR" b="1" dirty="0" smtClean="0">
                <a:cs typeface="B Nazanin" pitchFamily="2" charset="-78"/>
              </a:rPr>
              <a:t>5-</a:t>
            </a:r>
            <a:r>
              <a:rPr lang="fa-IR" dirty="0" smtClean="0">
                <a:cs typeface="B Nazanin" pitchFamily="2" charset="-78"/>
              </a:rPr>
              <a:t> استفاده </a:t>
            </a:r>
            <a:r>
              <a:rPr lang="fa-IR" dirty="0">
                <a:cs typeface="B Nazanin" pitchFamily="2" charset="-78"/>
              </a:rPr>
              <a:t>از تلفن گویا و ارسال پیامک و سایت های سازمان ها جهت آشنایی کارکنان و مردم با قوانین و مقررات</a:t>
            </a:r>
          </a:p>
          <a:p>
            <a:pPr marL="0" indent="0" algn="just" rtl="1">
              <a:buNone/>
            </a:pPr>
            <a:r>
              <a:rPr lang="fa-IR" sz="2200" dirty="0" smtClean="0">
                <a:solidFill>
                  <a:srgbClr val="AC0000"/>
                </a:solidFill>
                <a:cs typeface="B Titr" pitchFamily="2" charset="-78"/>
              </a:rPr>
              <a:t>برنامه </a:t>
            </a:r>
            <a:r>
              <a:rPr lang="fa-IR" sz="2200" dirty="0">
                <a:solidFill>
                  <a:srgbClr val="AC0000"/>
                </a:solidFill>
                <a:cs typeface="B Titr" pitchFamily="2" charset="-78"/>
              </a:rPr>
              <a:t>ششم: </a:t>
            </a:r>
            <a:r>
              <a:rPr lang="fa-IR" sz="2200" u="sng" dirty="0">
                <a:solidFill>
                  <a:srgbClr val="AC0000"/>
                </a:solidFill>
                <a:cs typeface="B Titr" pitchFamily="2" charset="-78"/>
              </a:rPr>
              <a:t>روان سازی قوانین و مقررات </a:t>
            </a:r>
          </a:p>
          <a:p>
            <a:pPr marL="0" indent="0" algn="just" rtl="1">
              <a:buNone/>
            </a:pPr>
            <a:r>
              <a:rPr lang="fa-IR" sz="2200" dirty="0">
                <a:solidFill>
                  <a:srgbClr val="AC0000"/>
                </a:solidFill>
                <a:cs typeface="B Titr" pitchFamily="2" charset="-78"/>
              </a:rPr>
              <a:t>اقدامات : </a:t>
            </a:r>
          </a:p>
          <a:p>
            <a:pPr algn="just" rtl="1"/>
            <a:r>
              <a:rPr lang="fa-IR" b="1" dirty="0" smtClean="0">
                <a:cs typeface="B Nazanin" pitchFamily="2" charset="-78"/>
              </a:rPr>
              <a:t>1-</a:t>
            </a:r>
            <a:r>
              <a:rPr lang="fa-IR" dirty="0" smtClean="0">
                <a:cs typeface="B Nazanin" pitchFamily="2" charset="-78"/>
              </a:rPr>
              <a:t> پایش </a:t>
            </a:r>
            <a:r>
              <a:rPr lang="fa-IR" dirty="0">
                <a:cs typeface="B Nazanin" pitchFamily="2" charset="-78"/>
              </a:rPr>
              <a:t>و آسیب شناسی نارضایتی های مردمی از نابسامانی های قانونی و بوروکراسی اداری</a:t>
            </a:r>
          </a:p>
          <a:p>
            <a:pPr algn="just" rtl="1"/>
            <a:r>
              <a:rPr lang="fa-IR" b="1" dirty="0" smtClean="0">
                <a:cs typeface="B Nazanin" pitchFamily="2" charset="-78"/>
              </a:rPr>
              <a:t>2-</a:t>
            </a:r>
            <a:r>
              <a:rPr lang="fa-IR" dirty="0" smtClean="0">
                <a:cs typeface="B Nazanin" pitchFamily="2" charset="-78"/>
              </a:rPr>
              <a:t> شناسایی </a:t>
            </a:r>
            <a:r>
              <a:rPr lang="fa-IR" dirty="0">
                <a:cs typeface="B Nazanin" pitchFamily="2" charset="-78"/>
              </a:rPr>
              <a:t>قوانین و مقررات زائد و دست و پاگیر اداری، موازی و مزاحم </a:t>
            </a:r>
          </a:p>
          <a:p>
            <a:pPr algn="just" rtl="1"/>
            <a:endParaRPr lang="en-US" dirty="0">
              <a:cs typeface="B Nazanin" pitchFamily="2" charset="-78"/>
            </a:endParaRPr>
          </a:p>
        </p:txBody>
      </p:sp>
      <p:sp>
        <p:nvSpPr>
          <p:cNvPr id="4" name="Footer Placeholder 3"/>
          <p:cNvSpPr>
            <a:spLocks noGrp="1"/>
          </p:cNvSpPr>
          <p:nvPr>
            <p:ph type="ftr" sz="quarter" idx="11"/>
          </p:nvPr>
        </p:nvSpPr>
        <p:spPr/>
        <p:txBody>
          <a:bodyPr/>
          <a:lstStyle/>
          <a:p>
            <a:r>
              <a:rPr lang="fa-IR" smtClean="0"/>
              <a:t>صیانت از حقوق شهروندی در نظام اداری</a:t>
            </a:r>
            <a:endParaRPr lang="en-US"/>
          </a:p>
        </p:txBody>
      </p:sp>
      <p:sp>
        <p:nvSpPr>
          <p:cNvPr id="5" name="Slide Number Placeholder 4"/>
          <p:cNvSpPr>
            <a:spLocks noGrp="1"/>
          </p:cNvSpPr>
          <p:nvPr>
            <p:ph type="sldNum" sz="quarter" idx="12"/>
          </p:nvPr>
        </p:nvSpPr>
        <p:spPr>
          <a:xfrm>
            <a:off x="7668344" y="6309320"/>
            <a:ext cx="762000" cy="365125"/>
          </a:xfrm>
        </p:spPr>
        <p:txBody>
          <a:bodyPr/>
          <a:lstStyle/>
          <a:p>
            <a:fld id="{36633FBD-E5C5-4706-B188-57FBEE228433}" type="slidenum">
              <a:rPr lang="en-US" smtClean="0"/>
              <a:pPr/>
              <a:t>77</a:t>
            </a:fld>
            <a:endParaRPr lang="en-US" dirty="0"/>
          </a:p>
        </p:txBody>
      </p:sp>
    </p:spTree>
    <p:extLst>
      <p:ext uri="{BB962C8B-B14F-4D97-AF65-F5344CB8AC3E}">
        <p14:creationId xmlns:p14="http://schemas.microsoft.com/office/powerpoint/2010/main" val="3587659817"/>
      </p:ext>
    </p:extLst>
  </p:cSld>
  <p:clrMapOvr>
    <a:masterClrMapping/>
  </p:clrMapOvr>
  <p:transition spd="slow">
    <p:pull/>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20688"/>
            <a:ext cx="7543800" cy="5472608"/>
          </a:xfrm>
        </p:spPr>
        <p:txBody>
          <a:bodyPr>
            <a:normAutofit fontScale="92500" lnSpcReduction="10000"/>
          </a:bodyPr>
          <a:lstStyle/>
          <a:p>
            <a:pPr algn="just" rtl="1"/>
            <a:r>
              <a:rPr lang="fa-IR" b="1" dirty="0" smtClean="0">
                <a:cs typeface="B Nazanin" pitchFamily="2" charset="-78"/>
              </a:rPr>
              <a:t>3-</a:t>
            </a:r>
            <a:r>
              <a:rPr lang="fa-IR" dirty="0" smtClean="0">
                <a:cs typeface="B Nazanin" pitchFamily="2" charset="-78"/>
              </a:rPr>
              <a:t> جمع </a:t>
            </a:r>
            <a:r>
              <a:rPr lang="fa-IR" dirty="0">
                <a:cs typeface="B Nazanin" pitchFamily="2" charset="-78"/>
              </a:rPr>
              <a:t>آوری پیشنهادات اصلاحی قوانین و مقررات زائد و ناکارآمد از مراکز مربوطه و پیگیری اصلاح، تنقیح و تصویب از طریق مراجع ذیصلاح</a:t>
            </a:r>
          </a:p>
          <a:p>
            <a:pPr algn="just" rtl="1"/>
            <a:r>
              <a:rPr lang="fa-IR" b="1" dirty="0" smtClean="0">
                <a:cs typeface="B Nazanin" pitchFamily="2" charset="-78"/>
              </a:rPr>
              <a:t>4-</a:t>
            </a:r>
            <a:r>
              <a:rPr lang="fa-IR" dirty="0" smtClean="0">
                <a:cs typeface="B Nazanin" pitchFamily="2" charset="-78"/>
              </a:rPr>
              <a:t> بررسی </a:t>
            </a:r>
            <a:r>
              <a:rPr lang="fa-IR" dirty="0">
                <a:cs typeface="B Nazanin" pitchFamily="2" charset="-78"/>
              </a:rPr>
              <a:t>ضوابط، مقررات و آیین نامه ها و دستورالعمل های موجود و شفاف سازی و اصلاح نظامات و فرآیندها ارائه خدمات در موسسات تحت نظارت برای تسهیل امور مراجعین</a:t>
            </a:r>
          </a:p>
          <a:p>
            <a:pPr algn="just" rtl="1"/>
            <a:r>
              <a:rPr lang="fa-IR" b="1" dirty="0" smtClean="0">
                <a:cs typeface="B Nazanin" pitchFamily="2" charset="-78"/>
              </a:rPr>
              <a:t>5-</a:t>
            </a:r>
            <a:r>
              <a:rPr lang="fa-IR" dirty="0" smtClean="0">
                <a:cs typeface="B Nazanin" pitchFamily="2" charset="-78"/>
              </a:rPr>
              <a:t> انعقاد </a:t>
            </a:r>
            <a:r>
              <a:rPr lang="fa-IR" dirty="0">
                <a:cs typeface="B Nazanin" pitchFamily="2" charset="-78"/>
              </a:rPr>
              <a:t>تفاهم نامه همکاری در راستای ارتقای فرهنگ حقوق شهروندان با دستگاههای ذیربط (قضایی، رسانه ملیف مراکز آموزشی و ... ) </a:t>
            </a:r>
          </a:p>
          <a:p>
            <a:pPr marL="0" indent="0" algn="just" rtl="1">
              <a:buNone/>
            </a:pPr>
            <a:r>
              <a:rPr lang="fa-IR" sz="2200" dirty="0" smtClean="0">
                <a:solidFill>
                  <a:srgbClr val="AC0000"/>
                </a:solidFill>
                <a:cs typeface="B Titr" pitchFamily="2" charset="-78"/>
              </a:rPr>
              <a:t>برنامه </a:t>
            </a:r>
            <a:r>
              <a:rPr lang="fa-IR" sz="2200" dirty="0">
                <a:solidFill>
                  <a:srgbClr val="AC0000"/>
                </a:solidFill>
                <a:cs typeface="B Titr" pitchFamily="2" charset="-78"/>
              </a:rPr>
              <a:t>هفتم:</a:t>
            </a:r>
            <a:r>
              <a:rPr lang="fa-IR" sz="2200" u="sng" dirty="0">
                <a:solidFill>
                  <a:srgbClr val="AC0000"/>
                </a:solidFill>
                <a:cs typeface="B Titr" pitchFamily="2" charset="-78"/>
              </a:rPr>
              <a:t> فضاسازی و تبلیغات محیطی</a:t>
            </a:r>
          </a:p>
          <a:p>
            <a:pPr marL="0" indent="0" algn="just" rtl="1">
              <a:buNone/>
            </a:pPr>
            <a:r>
              <a:rPr lang="fa-IR" sz="2200" dirty="0">
                <a:solidFill>
                  <a:srgbClr val="AC0000"/>
                </a:solidFill>
                <a:cs typeface="B Titr" pitchFamily="2" charset="-78"/>
              </a:rPr>
              <a:t>اقدامات </a:t>
            </a:r>
          </a:p>
          <a:p>
            <a:pPr algn="just" rtl="1"/>
            <a:r>
              <a:rPr lang="fa-IR" b="1" dirty="0" smtClean="0">
                <a:cs typeface="B Nazanin" pitchFamily="2" charset="-78"/>
              </a:rPr>
              <a:t>1-</a:t>
            </a:r>
            <a:r>
              <a:rPr lang="fa-IR" dirty="0" smtClean="0">
                <a:cs typeface="B Nazanin" pitchFamily="2" charset="-78"/>
              </a:rPr>
              <a:t> فضاسازی </a:t>
            </a:r>
            <a:r>
              <a:rPr lang="fa-IR" dirty="0">
                <a:cs typeface="B Nazanin" pitchFamily="2" charset="-78"/>
              </a:rPr>
              <a:t>و تبلیغات محیطی اثربخش برای کارکنان و مراجعین با استفاده از روش ها، شیوه ها و ابزارهای نوین</a:t>
            </a:r>
          </a:p>
          <a:p>
            <a:pPr algn="just" rtl="1"/>
            <a:r>
              <a:rPr lang="fa-IR" b="1" dirty="0" smtClean="0">
                <a:cs typeface="B Nazanin" pitchFamily="2" charset="-78"/>
              </a:rPr>
              <a:t>2-</a:t>
            </a:r>
            <a:r>
              <a:rPr lang="fa-IR" dirty="0" smtClean="0">
                <a:cs typeface="B Nazanin" pitchFamily="2" charset="-78"/>
              </a:rPr>
              <a:t> استافده </a:t>
            </a:r>
            <a:r>
              <a:rPr lang="fa-IR" dirty="0">
                <a:cs typeface="B Nazanin" pitchFamily="2" charset="-78"/>
              </a:rPr>
              <a:t>از منابع و آموزه های دینی، اخلاقی، تربیتی و علمی در حوزه های مربوط به حقوق شهروندان </a:t>
            </a:r>
          </a:p>
          <a:p>
            <a:pPr algn="just" rtl="1"/>
            <a:r>
              <a:rPr lang="fa-IR" b="1" dirty="0" smtClean="0">
                <a:cs typeface="B Nazanin" pitchFamily="2" charset="-78"/>
              </a:rPr>
              <a:t>3-</a:t>
            </a:r>
            <a:r>
              <a:rPr lang="fa-IR" dirty="0" smtClean="0">
                <a:cs typeface="B Nazanin" pitchFamily="2" charset="-78"/>
              </a:rPr>
              <a:t> حمایت </a:t>
            </a:r>
            <a:r>
              <a:rPr lang="fa-IR" dirty="0">
                <a:cs typeface="B Nazanin" pitchFamily="2" charset="-78"/>
              </a:rPr>
              <a:t>از ظرفیت های مردمی، هنرمندان و آثار هنری آنان و نظرات کارشناسان تبلیغات و رسانه برای ترویج حقوق شهروندی</a:t>
            </a:r>
          </a:p>
          <a:p>
            <a:pPr algn="just" rtl="1"/>
            <a:endParaRPr lang="en-US" dirty="0">
              <a:cs typeface="B Nazanin" pitchFamily="2" charset="-78"/>
            </a:endParaRPr>
          </a:p>
        </p:txBody>
      </p:sp>
      <p:sp>
        <p:nvSpPr>
          <p:cNvPr id="4" name="Footer Placeholder 3"/>
          <p:cNvSpPr>
            <a:spLocks noGrp="1"/>
          </p:cNvSpPr>
          <p:nvPr>
            <p:ph type="ftr" sz="quarter" idx="11"/>
          </p:nvPr>
        </p:nvSpPr>
        <p:spPr/>
        <p:txBody>
          <a:bodyPr/>
          <a:lstStyle/>
          <a:p>
            <a:r>
              <a:rPr lang="fa-IR" smtClean="0"/>
              <a:t>صیانت از حقوق شهروندی در نظام اداری</a:t>
            </a:r>
            <a:endParaRPr lang="en-US"/>
          </a:p>
        </p:txBody>
      </p:sp>
      <p:sp>
        <p:nvSpPr>
          <p:cNvPr id="5" name="Slide Number Placeholder 4"/>
          <p:cNvSpPr>
            <a:spLocks noGrp="1"/>
          </p:cNvSpPr>
          <p:nvPr>
            <p:ph type="sldNum" sz="quarter" idx="12"/>
          </p:nvPr>
        </p:nvSpPr>
        <p:spPr>
          <a:xfrm>
            <a:off x="7596336" y="6309320"/>
            <a:ext cx="762000" cy="365125"/>
          </a:xfrm>
        </p:spPr>
        <p:txBody>
          <a:bodyPr/>
          <a:lstStyle/>
          <a:p>
            <a:fld id="{36633FBD-E5C5-4706-B188-57FBEE228433}" type="slidenum">
              <a:rPr lang="en-US" smtClean="0"/>
              <a:pPr/>
              <a:t>78</a:t>
            </a:fld>
            <a:endParaRPr lang="en-US" dirty="0"/>
          </a:p>
        </p:txBody>
      </p:sp>
    </p:spTree>
    <p:extLst>
      <p:ext uri="{BB962C8B-B14F-4D97-AF65-F5344CB8AC3E}">
        <p14:creationId xmlns:p14="http://schemas.microsoft.com/office/powerpoint/2010/main" val="2742013813"/>
      </p:ext>
    </p:extLst>
  </p:cSld>
  <p:clrMapOvr>
    <a:masterClrMapping/>
  </p:clrMapOvr>
  <p:transition spd="slow">
    <p:pull/>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20688"/>
            <a:ext cx="7543800" cy="5400600"/>
          </a:xfrm>
        </p:spPr>
        <p:txBody>
          <a:bodyPr>
            <a:normAutofit/>
          </a:bodyPr>
          <a:lstStyle/>
          <a:p>
            <a:pPr algn="just" rtl="1"/>
            <a:r>
              <a:rPr lang="fa-IR" b="1" dirty="0" smtClean="0">
                <a:cs typeface="B Nazanin" pitchFamily="2" charset="-78"/>
              </a:rPr>
              <a:t>4-</a:t>
            </a:r>
            <a:r>
              <a:rPr lang="fa-IR" dirty="0" smtClean="0">
                <a:cs typeface="B Nazanin" pitchFamily="2" charset="-78"/>
              </a:rPr>
              <a:t> تغییر </a:t>
            </a:r>
            <a:r>
              <a:rPr lang="fa-IR" dirty="0">
                <a:cs typeface="B Nazanin" pitchFamily="2" charset="-78"/>
              </a:rPr>
              <a:t>نوبه ای محتوای تبلیغات محیطی در طول سال حداقل 4 مرحله </a:t>
            </a:r>
          </a:p>
          <a:p>
            <a:pPr algn="just" rtl="1"/>
            <a:r>
              <a:rPr lang="fa-IR" b="1" dirty="0" smtClean="0">
                <a:cs typeface="B Nazanin" pitchFamily="2" charset="-78"/>
              </a:rPr>
              <a:t>5-</a:t>
            </a:r>
            <a:r>
              <a:rPr lang="fa-IR" dirty="0" smtClean="0">
                <a:cs typeface="B Nazanin" pitchFamily="2" charset="-78"/>
              </a:rPr>
              <a:t> اختصاص </a:t>
            </a:r>
            <a:r>
              <a:rPr lang="fa-IR" dirty="0">
                <a:cs typeface="B Nazanin" pitchFamily="2" charset="-78"/>
              </a:rPr>
              <a:t>بخشی از محتوای نشریه های داخلی به بحث حقوق شهروندی</a:t>
            </a:r>
          </a:p>
          <a:p>
            <a:pPr algn="just" rtl="1"/>
            <a:r>
              <a:rPr lang="fa-IR" b="1" dirty="0" smtClean="0">
                <a:cs typeface="B Nazanin" pitchFamily="2" charset="-78"/>
              </a:rPr>
              <a:t>6-</a:t>
            </a:r>
            <a:r>
              <a:rPr lang="fa-IR" dirty="0" smtClean="0">
                <a:cs typeface="B Nazanin" pitchFamily="2" charset="-78"/>
              </a:rPr>
              <a:t> مصاحبه </a:t>
            </a:r>
            <a:r>
              <a:rPr lang="fa-IR" dirty="0">
                <a:cs typeface="B Nazanin" pitchFamily="2" charset="-78"/>
              </a:rPr>
              <a:t>با رسانه های جمعی و تشکیل میز گردهای تبیین حقوق شهروندی توسط مدیران و کارشناسان آگاه</a:t>
            </a:r>
          </a:p>
          <a:p>
            <a:pPr algn="just" rtl="1"/>
            <a:r>
              <a:rPr lang="fa-IR" b="1" dirty="0" smtClean="0">
                <a:cs typeface="B Nazanin" pitchFamily="2" charset="-78"/>
              </a:rPr>
              <a:t>7-</a:t>
            </a:r>
            <a:r>
              <a:rPr lang="fa-IR" dirty="0" smtClean="0">
                <a:cs typeface="B Nazanin" pitchFamily="2" charset="-78"/>
              </a:rPr>
              <a:t> تهیه </a:t>
            </a:r>
            <a:r>
              <a:rPr lang="fa-IR" dirty="0">
                <a:cs typeface="B Nazanin" pitchFamily="2" charset="-78"/>
              </a:rPr>
              <a:t>متون و محتوای مناسب با محوریت حقوق شهروندی برای تولید فیلم و سریال و محصولات متنوع فرهنگی و هنری</a:t>
            </a:r>
          </a:p>
          <a:p>
            <a:pPr algn="just" rtl="1"/>
            <a:r>
              <a:rPr lang="fa-IR" b="1" dirty="0" smtClean="0">
                <a:cs typeface="B Nazanin" pitchFamily="2" charset="-78"/>
              </a:rPr>
              <a:t>8-</a:t>
            </a:r>
            <a:r>
              <a:rPr lang="fa-IR" dirty="0" smtClean="0">
                <a:cs typeface="B Nazanin" pitchFamily="2" charset="-78"/>
              </a:rPr>
              <a:t> نصب </a:t>
            </a:r>
            <a:r>
              <a:rPr lang="fa-IR" dirty="0">
                <a:cs typeface="B Nazanin" pitchFamily="2" charset="-78"/>
              </a:rPr>
              <a:t>و تابلوی منشوراخلاقی سازمان مربوطه در منظر مراجعین. </a:t>
            </a:r>
          </a:p>
          <a:p>
            <a:pPr marL="0" indent="0" algn="just" rtl="1">
              <a:buNone/>
            </a:pPr>
            <a:r>
              <a:rPr lang="fa-IR" sz="2000" dirty="0" smtClean="0">
                <a:solidFill>
                  <a:srgbClr val="AC0000"/>
                </a:solidFill>
                <a:cs typeface="B Titr" pitchFamily="2" charset="-78"/>
              </a:rPr>
              <a:t>برنامه </a:t>
            </a:r>
            <a:r>
              <a:rPr lang="fa-IR" sz="2000" dirty="0">
                <a:solidFill>
                  <a:srgbClr val="AC0000"/>
                </a:solidFill>
                <a:cs typeface="B Titr" pitchFamily="2" charset="-78"/>
              </a:rPr>
              <a:t>هشتم: </a:t>
            </a:r>
            <a:r>
              <a:rPr lang="fa-IR" sz="2000" u="sng" dirty="0">
                <a:solidFill>
                  <a:srgbClr val="AC0000"/>
                </a:solidFill>
                <a:cs typeface="B Titr" pitchFamily="2" charset="-78"/>
              </a:rPr>
              <a:t>تشویق و ترغیب</a:t>
            </a:r>
          </a:p>
          <a:p>
            <a:pPr marL="0" indent="0" algn="just" rtl="1">
              <a:buNone/>
            </a:pPr>
            <a:r>
              <a:rPr lang="fa-IR" sz="2000" dirty="0">
                <a:solidFill>
                  <a:srgbClr val="AC0000"/>
                </a:solidFill>
                <a:cs typeface="B Titr" pitchFamily="2" charset="-78"/>
              </a:rPr>
              <a:t>اقدامات </a:t>
            </a:r>
          </a:p>
          <a:p>
            <a:pPr algn="just" rtl="1"/>
            <a:r>
              <a:rPr lang="fa-IR" b="1" dirty="0" smtClean="0">
                <a:cs typeface="B Nazanin" pitchFamily="2" charset="-78"/>
              </a:rPr>
              <a:t>1-</a:t>
            </a:r>
            <a:r>
              <a:rPr lang="fa-IR" dirty="0" smtClean="0">
                <a:cs typeface="B Nazanin" pitchFamily="2" charset="-78"/>
              </a:rPr>
              <a:t> تشویق </a:t>
            </a:r>
            <a:r>
              <a:rPr lang="fa-IR" dirty="0">
                <a:cs typeface="B Nazanin" pitchFamily="2" charset="-78"/>
              </a:rPr>
              <a:t>و ترغیب مدیران و کارکنان خوش برخورد پیگیر و پاسخگو نسبت به مراجعین و پیگیری تنبیه متخلفین در این موضوع</a:t>
            </a:r>
          </a:p>
          <a:p>
            <a:pPr algn="just" rtl="1"/>
            <a:r>
              <a:rPr lang="fa-IR" b="1" dirty="0" smtClean="0">
                <a:cs typeface="B Nazanin" pitchFamily="2" charset="-78"/>
              </a:rPr>
              <a:t>2-</a:t>
            </a:r>
            <a:r>
              <a:rPr lang="fa-IR" dirty="0" smtClean="0">
                <a:cs typeface="B Nazanin" pitchFamily="2" charset="-78"/>
              </a:rPr>
              <a:t> پیش </a:t>
            </a:r>
            <a:r>
              <a:rPr lang="fa-IR" dirty="0">
                <a:cs typeface="B Nazanin" pitchFamily="2" charset="-78"/>
              </a:rPr>
              <a:t>بینی مشوق های لازم با رعایت شاخص های ارزیابی با لحاظ کردن ایجاد انگیزه در سایرین شده و پرهیز از تاثیر منفی بر دیگران</a:t>
            </a:r>
          </a:p>
          <a:p>
            <a:pPr algn="just" rtl="1"/>
            <a:endParaRPr lang="en-US" dirty="0">
              <a:cs typeface="B Nazanin" pitchFamily="2" charset="-78"/>
            </a:endParaRPr>
          </a:p>
        </p:txBody>
      </p:sp>
      <p:sp>
        <p:nvSpPr>
          <p:cNvPr id="4" name="Footer Placeholder 3"/>
          <p:cNvSpPr>
            <a:spLocks noGrp="1"/>
          </p:cNvSpPr>
          <p:nvPr>
            <p:ph type="ftr" sz="quarter" idx="11"/>
          </p:nvPr>
        </p:nvSpPr>
        <p:spPr/>
        <p:txBody>
          <a:bodyPr/>
          <a:lstStyle/>
          <a:p>
            <a:r>
              <a:rPr lang="fa-IR" smtClean="0"/>
              <a:t>صیانت از حقوق شهروندی در نظام اداری</a:t>
            </a:r>
            <a:endParaRPr lang="en-US"/>
          </a:p>
        </p:txBody>
      </p:sp>
      <p:sp>
        <p:nvSpPr>
          <p:cNvPr id="5" name="Slide Number Placeholder 4"/>
          <p:cNvSpPr>
            <a:spLocks noGrp="1"/>
          </p:cNvSpPr>
          <p:nvPr>
            <p:ph type="sldNum" sz="quarter" idx="12"/>
          </p:nvPr>
        </p:nvSpPr>
        <p:spPr>
          <a:xfrm>
            <a:off x="7668344" y="6309320"/>
            <a:ext cx="762000" cy="365125"/>
          </a:xfrm>
        </p:spPr>
        <p:txBody>
          <a:bodyPr/>
          <a:lstStyle/>
          <a:p>
            <a:fld id="{36633FBD-E5C5-4706-B188-57FBEE228433}" type="slidenum">
              <a:rPr lang="en-US" smtClean="0"/>
              <a:pPr/>
              <a:t>79</a:t>
            </a:fld>
            <a:endParaRPr lang="en-US" dirty="0"/>
          </a:p>
        </p:txBody>
      </p:sp>
    </p:spTree>
    <p:extLst>
      <p:ext uri="{BB962C8B-B14F-4D97-AF65-F5344CB8AC3E}">
        <p14:creationId xmlns:p14="http://schemas.microsoft.com/office/powerpoint/2010/main" val="3034494799"/>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6440" y="1340768"/>
            <a:ext cx="7543800" cy="4752528"/>
          </a:xfrm>
        </p:spPr>
        <p:txBody>
          <a:bodyPr/>
          <a:lstStyle/>
          <a:p>
            <a:pPr marL="0" indent="0" algn="just" rtl="1">
              <a:buNone/>
            </a:pPr>
            <a:r>
              <a:rPr lang="fa-IR" dirty="0">
                <a:cs typeface="B Nazanin" pitchFamily="2" charset="-78"/>
              </a:rPr>
              <a:t>مواد مختلف این منشور باید در هماهنگی و سازگاری با یکدیگر و در چارچوب نظام حقوقی موجود تفسیر و </a:t>
            </a:r>
            <a:r>
              <a:rPr lang="fa-IR" dirty="0" smtClean="0">
                <a:cs typeface="B Nazanin" pitchFamily="2" charset="-78"/>
              </a:rPr>
              <a:t>اجرا شود </a:t>
            </a:r>
            <a:r>
              <a:rPr lang="fa-IR" dirty="0">
                <a:cs typeface="B Nazanin" pitchFamily="2" charset="-78"/>
              </a:rPr>
              <a:t>و </a:t>
            </a:r>
            <a:r>
              <a:rPr lang="fa-IR" sz="2200" dirty="0">
                <a:cs typeface="B Titr" pitchFamily="2" charset="-78"/>
              </a:rPr>
              <a:t>نباید</a:t>
            </a:r>
            <a:r>
              <a:rPr lang="fa-IR" dirty="0">
                <a:cs typeface="B Nazanin" pitchFamily="2" charset="-78"/>
              </a:rPr>
              <a:t> موجب کاهش </a:t>
            </a:r>
            <a:r>
              <a:rPr lang="fa-IR" sz="2200" dirty="0">
                <a:cs typeface="B Titr" pitchFamily="2" charset="-78"/>
              </a:rPr>
              <a:t>حقوق شهروندان ایرانی و حقوق اتباع</a:t>
            </a:r>
            <a:r>
              <a:rPr lang="fa-IR" sz="2200" dirty="0">
                <a:cs typeface="B Nazanin" pitchFamily="2" charset="-78"/>
              </a:rPr>
              <a:t> </a:t>
            </a:r>
            <a:r>
              <a:rPr lang="fa-IR" dirty="0">
                <a:cs typeface="B Nazanin" pitchFamily="2" charset="-78"/>
              </a:rPr>
              <a:t>سایر کشورها که در قوانین و یا تعهدات </a:t>
            </a:r>
            <a:r>
              <a:rPr lang="fa-IR" dirty="0" smtClean="0">
                <a:cs typeface="B Nazanin" pitchFamily="2" charset="-78"/>
              </a:rPr>
              <a:t>بین المللی کشور شناسایی شده </a:t>
            </a:r>
            <a:r>
              <a:rPr lang="fa-IR" dirty="0">
                <a:cs typeface="B Nazanin" pitchFamily="2" charset="-78"/>
              </a:rPr>
              <a:t>است، گردد</a:t>
            </a:r>
            <a:r>
              <a:rPr lang="fa-IR" dirty="0" smtClean="0">
                <a:cs typeface="B Nazanin" pitchFamily="2" charset="-78"/>
              </a:rPr>
              <a:t>.</a:t>
            </a:r>
          </a:p>
          <a:p>
            <a:pPr marL="0" indent="0" algn="just" rtl="1">
              <a:buNone/>
            </a:pPr>
            <a:endParaRPr lang="fa-IR" dirty="0" smtClean="0">
              <a:cs typeface="B Nazanin" pitchFamily="2" charset="-78"/>
            </a:endParaRPr>
          </a:p>
          <a:p>
            <a:pPr marL="0" indent="0" algn="just" rtl="1">
              <a:buNone/>
            </a:pPr>
            <a:r>
              <a:rPr lang="fa-IR" dirty="0" smtClean="0">
                <a:solidFill>
                  <a:srgbClr val="AC0000"/>
                </a:solidFill>
                <a:effectLst>
                  <a:outerShdw blurRad="38100" dist="38100" dir="2700000" algn="tl">
                    <a:srgbClr val="000000">
                      <a:alpha val="43137"/>
                    </a:srgbClr>
                  </a:outerShdw>
                </a:effectLst>
                <a:cs typeface="B Titr" pitchFamily="2" charset="-78"/>
              </a:rPr>
              <a:t>الف- حق حیات، سلامت و کیفیت زندگی</a:t>
            </a:r>
          </a:p>
          <a:p>
            <a:pPr marL="0" indent="0" algn="just" rtl="1">
              <a:buNone/>
            </a:pPr>
            <a:r>
              <a:rPr lang="fa-IR" sz="1100" b="1" dirty="0" smtClean="0">
                <a:solidFill>
                  <a:srgbClr val="C00000"/>
                </a:solidFill>
                <a:cs typeface="B Nazanin" pitchFamily="2" charset="-78"/>
              </a:rPr>
              <a:t>●</a:t>
            </a:r>
            <a:r>
              <a:rPr lang="fa-IR" sz="2000" b="1" dirty="0" smtClean="0">
                <a:solidFill>
                  <a:srgbClr val="C00000"/>
                </a:solidFill>
                <a:cs typeface="B Nazanin" pitchFamily="2" charset="-78"/>
              </a:rPr>
              <a:t> </a:t>
            </a:r>
            <a:r>
              <a:rPr lang="fa-IR" b="1" dirty="0" smtClean="0">
                <a:solidFill>
                  <a:schemeClr val="tx1"/>
                </a:solidFill>
                <a:cs typeface="B Nazanin" pitchFamily="2" charset="-78"/>
              </a:rPr>
              <a:t>ماده 1-</a:t>
            </a:r>
            <a:r>
              <a:rPr lang="fa-IR" dirty="0" smtClean="0">
                <a:solidFill>
                  <a:schemeClr val="tx1"/>
                </a:solidFill>
                <a:cs typeface="B Nazanin" pitchFamily="2" charset="-78"/>
              </a:rPr>
              <a:t> شهروندان از </a:t>
            </a:r>
            <a:r>
              <a:rPr lang="fa-IR" sz="2200" dirty="0" smtClean="0">
                <a:solidFill>
                  <a:schemeClr val="tx1"/>
                </a:solidFill>
                <a:cs typeface="B Titr" pitchFamily="2" charset="-78"/>
              </a:rPr>
              <a:t>حق حیات</a:t>
            </a:r>
            <a:r>
              <a:rPr lang="fa-IR" sz="2200" dirty="0" smtClean="0">
                <a:solidFill>
                  <a:schemeClr val="tx1"/>
                </a:solidFill>
                <a:cs typeface="B Nazanin" pitchFamily="2" charset="-78"/>
              </a:rPr>
              <a:t> </a:t>
            </a:r>
            <a:r>
              <a:rPr lang="fa-IR" dirty="0" smtClean="0">
                <a:solidFill>
                  <a:schemeClr val="tx1"/>
                </a:solidFill>
                <a:cs typeface="B Nazanin" pitchFamily="2" charset="-78"/>
              </a:rPr>
              <a:t>برخوردارند. این حق را نمی توان از آنها </a:t>
            </a:r>
            <a:r>
              <a:rPr lang="fa-IR" sz="2200" dirty="0" smtClean="0">
                <a:solidFill>
                  <a:schemeClr val="tx1"/>
                </a:solidFill>
                <a:cs typeface="B Titr" pitchFamily="2" charset="-78"/>
              </a:rPr>
              <a:t>سلب</a:t>
            </a:r>
            <a:r>
              <a:rPr lang="fa-IR" dirty="0" smtClean="0">
                <a:solidFill>
                  <a:schemeClr val="tx1"/>
                </a:solidFill>
                <a:cs typeface="B Nazanin" pitchFamily="2" charset="-78"/>
              </a:rPr>
              <a:t> کرد </a:t>
            </a:r>
            <a:r>
              <a:rPr lang="fa-IR" sz="2200" dirty="0" smtClean="0">
                <a:solidFill>
                  <a:schemeClr val="tx1"/>
                </a:solidFill>
                <a:cs typeface="B Titr" pitchFamily="2" charset="-78"/>
              </a:rPr>
              <a:t>مگر به موجب قانون</a:t>
            </a:r>
            <a:r>
              <a:rPr lang="fa-IR" dirty="0" smtClean="0">
                <a:solidFill>
                  <a:schemeClr val="tx1"/>
                </a:solidFill>
                <a:cs typeface="B Nazanin" pitchFamily="2" charset="-78"/>
              </a:rPr>
              <a:t>.</a:t>
            </a:r>
            <a:r>
              <a:rPr lang="fa-IR" dirty="0" smtClean="0">
                <a:solidFill>
                  <a:schemeClr val="tx1"/>
                </a:solidFill>
                <a:cs typeface="B Titr" pitchFamily="2" charset="-78"/>
              </a:rPr>
              <a:t> </a:t>
            </a:r>
            <a:r>
              <a:rPr lang="fa-IR" dirty="0" smtClean="0">
                <a:solidFill>
                  <a:schemeClr val="tx1"/>
                </a:solidFill>
                <a:cs typeface="B Nazanin" pitchFamily="2" charset="-78"/>
              </a:rPr>
              <a:t>(نسل اول حقوق بشر)</a:t>
            </a:r>
          </a:p>
          <a:p>
            <a:pPr marL="0" indent="0" algn="just" rtl="1">
              <a:buNone/>
            </a:pPr>
            <a:endParaRPr lang="fa-IR" dirty="0">
              <a:solidFill>
                <a:schemeClr val="tx1"/>
              </a:solidFill>
              <a:cs typeface="B Titr" pitchFamily="2" charset="-78"/>
            </a:endParaRPr>
          </a:p>
          <a:p>
            <a:pPr marL="0" indent="0" algn="just" rtl="1">
              <a:buNone/>
            </a:pPr>
            <a:endParaRPr lang="en-US" dirty="0">
              <a:solidFill>
                <a:schemeClr val="tx1"/>
              </a:solidFill>
              <a:cs typeface="B Titr" pitchFamily="2" charset="-78"/>
            </a:endParaRPr>
          </a:p>
        </p:txBody>
      </p:sp>
      <p:sp>
        <p:nvSpPr>
          <p:cNvPr id="5" name="Footer Placeholder 4"/>
          <p:cNvSpPr>
            <a:spLocks noGrp="1"/>
          </p:cNvSpPr>
          <p:nvPr>
            <p:ph type="ftr" sz="quarter" idx="11"/>
          </p:nvPr>
        </p:nvSpPr>
        <p:spPr/>
        <p:txBody>
          <a:bodyPr/>
          <a:lstStyle/>
          <a:p>
            <a:r>
              <a:rPr lang="fa-IR" smtClean="0"/>
              <a:t>صیانت از حقوق شهروندی در نظام اداری</a:t>
            </a:r>
            <a:endParaRPr lang="en-US"/>
          </a:p>
        </p:txBody>
      </p:sp>
      <p:sp>
        <p:nvSpPr>
          <p:cNvPr id="6" name="Slide Number Placeholder 5"/>
          <p:cNvSpPr>
            <a:spLocks noGrp="1"/>
          </p:cNvSpPr>
          <p:nvPr>
            <p:ph type="sldNum" sz="quarter" idx="12"/>
          </p:nvPr>
        </p:nvSpPr>
        <p:spPr>
          <a:xfrm>
            <a:off x="7596336" y="6309320"/>
            <a:ext cx="762000" cy="365125"/>
          </a:xfrm>
        </p:spPr>
        <p:txBody>
          <a:bodyPr/>
          <a:lstStyle/>
          <a:p>
            <a:fld id="{36633FBD-E5C5-4706-B188-57FBEE228433}" type="slidenum">
              <a:rPr lang="en-US" smtClean="0"/>
              <a:pPr/>
              <a:t>8</a:t>
            </a:fld>
            <a:endParaRPr lang="en-US" dirty="0"/>
          </a:p>
        </p:txBody>
      </p:sp>
    </p:spTree>
    <p:extLst>
      <p:ext uri="{BB962C8B-B14F-4D97-AF65-F5344CB8AC3E}">
        <p14:creationId xmlns:p14="http://schemas.microsoft.com/office/powerpoint/2010/main" val="3750346917"/>
      </p:ext>
    </p:extLst>
  </p:cSld>
  <p:clrMapOvr>
    <a:masterClrMapping/>
  </p:clrMapOvr>
  <p:transition spd="slow">
    <p:pull/>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476672"/>
            <a:ext cx="7543800" cy="5544616"/>
          </a:xfrm>
        </p:spPr>
        <p:txBody>
          <a:bodyPr>
            <a:normAutofit lnSpcReduction="10000"/>
          </a:bodyPr>
          <a:lstStyle/>
          <a:p>
            <a:pPr algn="just" rtl="1"/>
            <a:r>
              <a:rPr lang="fa-IR" b="1" dirty="0" smtClean="0">
                <a:cs typeface="B Nazanin" pitchFamily="2" charset="-78"/>
              </a:rPr>
              <a:t>3-</a:t>
            </a:r>
            <a:r>
              <a:rPr lang="fa-IR" dirty="0" smtClean="0">
                <a:cs typeface="B Nazanin" pitchFamily="2" charset="-78"/>
              </a:rPr>
              <a:t> اجرای </a:t>
            </a:r>
            <a:r>
              <a:rPr lang="fa-IR" dirty="0">
                <a:cs typeface="B Nazanin" pitchFamily="2" charset="-78"/>
              </a:rPr>
              <a:t>برنامه های پیشنهادی پس از بحث و بررسی و تصویب در ستاد صیانت دستگاه و اداره متبوع </a:t>
            </a:r>
          </a:p>
          <a:p>
            <a:pPr algn="just" rtl="1"/>
            <a:r>
              <a:rPr lang="fa-IR" b="1" dirty="0" smtClean="0">
                <a:cs typeface="B Nazanin" pitchFamily="2" charset="-78"/>
              </a:rPr>
              <a:t>4-</a:t>
            </a:r>
            <a:r>
              <a:rPr lang="fa-IR" dirty="0" smtClean="0">
                <a:cs typeface="B Nazanin" pitchFamily="2" charset="-78"/>
              </a:rPr>
              <a:t> توجه </a:t>
            </a:r>
            <a:r>
              <a:rPr lang="fa-IR" dirty="0">
                <a:cs typeface="B Nazanin" pitchFamily="2" charset="-78"/>
              </a:rPr>
              <a:t>به ضوابط، مقررات و آیین نامه های این موضوع در قانون خدمات خدمات کشوری و طرح تحول اداری و دستورالعمل ارزشیابی کارکنان</a:t>
            </a:r>
          </a:p>
          <a:p>
            <a:pPr algn="just" rtl="1"/>
            <a:r>
              <a:rPr lang="fa-IR" b="1" dirty="0" smtClean="0">
                <a:cs typeface="B Nazanin" pitchFamily="2" charset="-78"/>
              </a:rPr>
              <a:t>5-</a:t>
            </a:r>
            <a:r>
              <a:rPr lang="fa-IR" dirty="0" smtClean="0">
                <a:cs typeface="B Nazanin" pitchFamily="2" charset="-78"/>
              </a:rPr>
              <a:t> استفاده </a:t>
            </a:r>
            <a:r>
              <a:rPr lang="fa-IR" dirty="0">
                <a:cs typeface="B Nazanin" pitchFamily="2" charset="-78"/>
              </a:rPr>
              <a:t>از ظرفیت مناسبتهای ملی (جشنواره شهید رجایی، هفته دولت) و مناسبتهای اختصاصی دستگاههای اداری و اردوهای زیرتی، سیاحتی و فرهنگی برای تشویق و ترغیب مدیران و کارکنان </a:t>
            </a:r>
          </a:p>
          <a:p>
            <a:pPr algn="just" rtl="1"/>
            <a:r>
              <a:rPr lang="fa-IR" b="1" dirty="0" smtClean="0">
                <a:cs typeface="B Nazanin" pitchFamily="2" charset="-78"/>
              </a:rPr>
              <a:t>6-</a:t>
            </a:r>
            <a:r>
              <a:rPr lang="fa-IR" dirty="0" smtClean="0">
                <a:cs typeface="B Nazanin" pitchFamily="2" charset="-78"/>
              </a:rPr>
              <a:t> استفاده </a:t>
            </a:r>
            <a:r>
              <a:rPr lang="fa-IR" dirty="0">
                <a:cs typeface="B Nazanin" pitchFamily="2" charset="-78"/>
              </a:rPr>
              <a:t>از نتایج ارزیابی عملکرد کارکنان درحوزه رعایت حقوق شهروندی به عنوان یکی از شاخص های توانایی، لیاقت و شایستگی آنان در انتصابات و ترفیعات</a:t>
            </a:r>
          </a:p>
          <a:p>
            <a:pPr algn="just" rtl="1"/>
            <a:r>
              <a:rPr lang="fa-IR" b="1" dirty="0" smtClean="0">
                <a:cs typeface="B Nazanin" pitchFamily="2" charset="-78"/>
              </a:rPr>
              <a:t>7-</a:t>
            </a:r>
            <a:r>
              <a:rPr lang="fa-IR" dirty="0" smtClean="0">
                <a:cs typeface="B Nazanin" pitchFamily="2" charset="-78"/>
              </a:rPr>
              <a:t> نظرسنجی </a:t>
            </a:r>
            <a:r>
              <a:rPr lang="fa-IR" dirty="0">
                <a:cs typeface="B Nazanin" pitchFamily="2" charset="-78"/>
              </a:rPr>
              <a:t>از ظرکت کنندگان در برنامه های آموزشی و مسابقات اجرا شده به منظور ارتقای بهبود کیفیت و اثربخشی برنامه های آتی</a:t>
            </a:r>
          </a:p>
          <a:p>
            <a:pPr algn="just" rtl="1"/>
            <a:r>
              <a:rPr lang="fa-IR" b="1" dirty="0" smtClean="0">
                <a:cs typeface="B Nazanin" pitchFamily="2" charset="-78"/>
              </a:rPr>
              <a:t>8-</a:t>
            </a:r>
            <a:r>
              <a:rPr lang="fa-IR" dirty="0" smtClean="0">
                <a:cs typeface="B Nazanin" pitchFamily="2" charset="-78"/>
              </a:rPr>
              <a:t> احتساب </a:t>
            </a:r>
            <a:r>
              <a:rPr lang="fa-IR" dirty="0">
                <a:cs typeface="B Nazanin" pitchFamily="2" charset="-78"/>
              </a:rPr>
              <a:t>دوره ها و کارگاههای آموزشی در سرجمع آموزش های حین خدمت کارکنان</a:t>
            </a:r>
          </a:p>
          <a:p>
            <a:pPr algn="just" rtl="1"/>
            <a:endParaRPr lang="en-US" dirty="0">
              <a:cs typeface="B Nazanin" pitchFamily="2" charset="-78"/>
            </a:endParaRPr>
          </a:p>
        </p:txBody>
      </p:sp>
      <p:sp>
        <p:nvSpPr>
          <p:cNvPr id="4" name="Footer Placeholder 3"/>
          <p:cNvSpPr>
            <a:spLocks noGrp="1"/>
          </p:cNvSpPr>
          <p:nvPr>
            <p:ph type="ftr" sz="quarter" idx="11"/>
          </p:nvPr>
        </p:nvSpPr>
        <p:spPr/>
        <p:txBody>
          <a:bodyPr/>
          <a:lstStyle/>
          <a:p>
            <a:r>
              <a:rPr lang="fa-IR" smtClean="0"/>
              <a:t>صیانت از حقوق شهروندی در نظام اداری</a:t>
            </a:r>
            <a:endParaRPr lang="en-US"/>
          </a:p>
        </p:txBody>
      </p:sp>
      <p:sp>
        <p:nvSpPr>
          <p:cNvPr id="5" name="Slide Number Placeholder 4"/>
          <p:cNvSpPr>
            <a:spLocks noGrp="1"/>
          </p:cNvSpPr>
          <p:nvPr>
            <p:ph type="sldNum" sz="quarter" idx="12"/>
          </p:nvPr>
        </p:nvSpPr>
        <p:spPr>
          <a:xfrm>
            <a:off x="7596336" y="6309320"/>
            <a:ext cx="762000" cy="365125"/>
          </a:xfrm>
        </p:spPr>
        <p:txBody>
          <a:bodyPr/>
          <a:lstStyle/>
          <a:p>
            <a:fld id="{36633FBD-E5C5-4706-B188-57FBEE228433}" type="slidenum">
              <a:rPr lang="en-US" smtClean="0"/>
              <a:pPr/>
              <a:t>80</a:t>
            </a:fld>
            <a:endParaRPr lang="en-US" dirty="0"/>
          </a:p>
        </p:txBody>
      </p:sp>
    </p:spTree>
    <p:extLst>
      <p:ext uri="{BB962C8B-B14F-4D97-AF65-F5344CB8AC3E}">
        <p14:creationId xmlns:p14="http://schemas.microsoft.com/office/powerpoint/2010/main" val="355035362"/>
      </p:ext>
    </p:extLst>
  </p:cSld>
  <p:clrMapOvr>
    <a:masterClrMapping/>
  </p:clrMapOvr>
  <p:transition spd="slow">
    <p:pull/>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476672"/>
            <a:ext cx="7543800" cy="5616624"/>
          </a:xfrm>
        </p:spPr>
        <p:txBody>
          <a:bodyPr/>
          <a:lstStyle/>
          <a:p>
            <a:pPr marL="0" indent="0" algn="just" rtl="1">
              <a:buNone/>
            </a:pPr>
            <a:r>
              <a:rPr lang="fa-IR" sz="2000" dirty="0" smtClean="0">
                <a:solidFill>
                  <a:srgbClr val="AC0000"/>
                </a:solidFill>
                <a:cs typeface="B Titr" pitchFamily="2" charset="-78"/>
              </a:rPr>
              <a:t>برنامه </a:t>
            </a:r>
            <a:r>
              <a:rPr lang="fa-IR" sz="2000" dirty="0">
                <a:solidFill>
                  <a:srgbClr val="AC0000"/>
                </a:solidFill>
                <a:cs typeface="B Titr" pitchFamily="2" charset="-78"/>
              </a:rPr>
              <a:t>نهم: </a:t>
            </a:r>
            <a:r>
              <a:rPr lang="fa-IR" sz="2000" u="sng" dirty="0">
                <a:solidFill>
                  <a:srgbClr val="AC0000"/>
                </a:solidFill>
                <a:cs typeface="B Titr" pitchFamily="2" charset="-78"/>
              </a:rPr>
              <a:t>پایش و بررسی وضعیت حقوق شهروندی</a:t>
            </a:r>
          </a:p>
          <a:p>
            <a:pPr marL="0" indent="0" algn="just" rtl="1">
              <a:buNone/>
            </a:pPr>
            <a:r>
              <a:rPr lang="fa-IR" sz="2000" dirty="0">
                <a:solidFill>
                  <a:srgbClr val="AC0000"/>
                </a:solidFill>
                <a:cs typeface="B Titr" pitchFamily="2" charset="-78"/>
              </a:rPr>
              <a:t>اقدامات : </a:t>
            </a:r>
          </a:p>
          <a:p>
            <a:pPr algn="just" rtl="1"/>
            <a:r>
              <a:rPr lang="fa-IR" b="1" dirty="0" smtClean="0">
                <a:cs typeface="B Nazanin" pitchFamily="2" charset="-78"/>
              </a:rPr>
              <a:t>1-</a:t>
            </a:r>
            <a:r>
              <a:rPr lang="fa-IR" dirty="0" smtClean="0">
                <a:cs typeface="B Nazanin" pitchFamily="2" charset="-78"/>
              </a:rPr>
              <a:t> برقراری </a:t>
            </a:r>
            <a:r>
              <a:rPr lang="fa-IR" dirty="0">
                <a:cs typeface="B Nazanin" pitchFamily="2" charset="-78"/>
              </a:rPr>
              <a:t>نظام هوشمند و منطقی نظارت و ارزیابی رعایت حقوق شهروندی</a:t>
            </a:r>
          </a:p>
          <a:p>
            <a:pPr algn="just" rtl="1"/>
            <a:r>
              <a:rPr lang="fa-IR" b="1" dirty="0" smtClean="0">
                <a:cs typeface="B Nazanin" pitchFamily="2" charset="-78"/>
              </a:rPr>
              <a:t>2-</a:t>
            </a:r>
            <a:r>
              <a:rPr lang="fa-IR" dirty="0" smtClean="0">
                <a:cs typeface="B Nazanin" pitchFamily="2" charset="-78"/>
              </a:rPr>
              <a:t> تدوین </a:t>
            </a:r>
            <a:r>
              <a:rPr lang="fa-IR" dirty="0">
                <a:cs typeface="B Nazanin" pitchFamily="2" charset="-78"/>
              </a:rPr>
              <a:t>معیارهای ارزیابی حقوق شهروندی سازمانی مبتنی بر قوانین و مقررات جاری</a:t>
            </a:r>
          </a:p>
          <a:p>
            <a:pPr algn="just" rtl="1"/>
            <a:r>
              <a:rPr lang="fa-IR" b="1" dirty="0" smtClean="0">
                <a:cs typeface="B Nazanin" pitchFamily="2" charset="-78"/>
              </a:rPr>
              <a:t>3-</a:t>
            </a:r>
            <a:r>
              <a:rPr lang="fa-IR" dirty="0" smtClean="0">
                <a:cs typeface="B Nazanin" pitchFamily="2" charset="-78"/>
              </a:rPr>
              <a:t> نظارت </a:t>
            </a:r>
            <a:r>
              <a:rPr lang="fa-IR" dirty="0">
                <a:cs typeface="B Nazanin" pitchFamily="2" charset="-78"/>
              </a:rPr>
              <a:t>بر رعایت حقوق شهروندان و تفکیک متخلف ناآگاه و غافل از متمردین و مغرضین </a:t>
            </a:r>
          </a:p>
          <a:p>
            <a:pPr algn="just" rtl="1"/>
            <a:r>
              <a:rPr lang="fa-IR" b="1" dirty="0" smtClean="0">
                <a:cs typeface="B Nazanin" pitchFamily="2" charset="-78"/>
              </a:rPr>
              <a:t>4-</a:t>
            </a:r>
            <a:r>
              <a:rPr lang="fa-IR" dirty="0" smtClean="0">
                <a:cs typeface="B Nazanin" pitchFamily="2" charset="-78"/>
              </a:rPr>
              <a:t> برقراری </a:t>
            </a:r>
            <a:r>
              <a:rPr lang="fa-IR" dirty="0">
                <a:cs typeface="B Nazanin" pitchFamily="2" charset="-78"/>
              </a:rPr>
              <a:t>ضمانتهای اجرایی بازدارنده و مناسب</a:t>
            </a:r>
          </a:p>
          <a:p>
            <a:pPr algn="just" rtl="1"/>
            <a:r>
              <a:rPr lang="fa-IR" b="1" dirty="0" smtClean="0">
                <a:cs typeface="B Nazanin" pitchFamily="2" charset="-78"/>
              </a:rPr>
              <a:t>5-</a:t>
            </a:r>
            <a:r>
              <a:rPr lang="fa-IR" dirty="0" smtClean="0">
                <a:cs typeface="B Nazanin" pitchFamily="2" charset="-78"/>
              </a:rPr>
              <a:t> نظرسنجی </a:t>
            </a:r>
            <a:r>
              <a:rPr lang="fa-IR" dirty="0">
                <a:cs typeface="B Nazanin" pitchFamily="2" charset="-78"/>
              </a:rPr>
              <a:t>و پایش از میزان رضایت مندی مراجعین در ارتباط با چگونگی ارایه خدمات به مردم</a:t>
            </a:r>
            <a:r>
              <a:rPr lang="fa-IR" dirty="0" smtClean="0">
                <a:cs typeface="B Nazanin" pitchFamily="2" charset="-78"/>
              </a:rPr>
              <a:t>.</a:t>
            </a:r>
            <a:endParaRPr lang="en-US" dirty="0" smtClean="0">
              <a:cs typeface="B Nazanin" pitchFamily="2" charset="-78"/>
            </a:endParaRPr>
          </a:p>
          <a:p>
            <a:pPr algn="just" rtl="1"/>
            <a:endParaRPr lang="en-US" dirty="0">
              <a:cs typeface="B Nazanin" pitchFamily="2" charset="-78"/>
            </a:endParaRPr>
          </a:p>
        </p:txBody>
      </p:sp>
      <p:sp>
        <p:nvSpPr>
          <p:cNvPr id="4" name="Footer Placeholder 3"/>
          <p:cNvSpPr>
            <a:spLocks noGrp="1"/>
          </p:cNvSpPr>
          <p:nvPr>
            <p:ph type="ftr" sz="quarter" idx="11"/>
          </p:nvPr>
        </p:nvSpPr>
        <p:spPr/>
        <p:txBody>
          <a:bodyPr/>
          <a:lstStyle/>
          <a:p>
            <a:r>
              <a:rPr lang="fa-IR" smtClean="0"/>
              <a:t>صیانت از حقوق شهروندی در نظام اداری</a:t>
            </a:r>
            <a:endParaRPr lang="en-US"/>
          </a:p>
        </p:txBody>
      </p:sp>
      <p:sp>
        <p:nvSpPr>
          <p:cNvPr id="5" name="Slide Number Placeholder 4"/>
          <p:cNvSpPr>
            <a:spLocks noGrp="1"/>
          </p:cNvSpPr>
          <p:nvPr>
            <p:ph type="sldNum" sz="quarter" idx="12"/>
          </p:nvPr>
        </p:nvSpPr>
        <p:spPr>
          <a:xfrm>
            <a:off x="7524328" y="6309320"/>
            <a:ext cx="762000" cy="365125"/>
          </a:xfrm>
        </p:spPr>
        <p:txBody>
          <a:bodyPr/>
          <a:lstStyle/>
          <a:p>
            <a:fld id="{36633FBD-E5C5-4706-B188-57FBEE228433}" type="slidenum">
              <a:rPr lang="en-US" smtClean="0"/>
              <a:pPr/>
              <a:t>81</a:t>
            </a:fld>
            <a:endParaRPr lang="en-US" dirty="0"/>
          </a:p>
        </p:txBody>
      </p:sp>
    </p:spTree>
    <p:extLst>
      <p:ext uri="{BB962C8B-B14F-4D97-AF65-F5344CB8AC3E}">
        <p14:creationId xmlns:p14="http://schemas.microsoft.com/office/powerpoint/2010/main" val="3345139117"/>
      </p:ext>
    </p:extLst>
  </p:cSld>
  <p:clrMapOvr>
    <a:masterClrMapping/>
  </p:clrMapOvr>
  <p:transition spd="slow">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476672"/>
            <a:ext cx="7543800" cy="5616624"/>
          </a:xfrm>
        </p:spPr>
        <p:txBody>
          <a:bodyPr/>
          <a:lstStyle/>
          <a:p>
            <a:pPr marL="0" indent="0" algn="just" rtl="1">
              <a:buNone/>
            </a:pPr>
            <a:r>
              <a:rPr lang="fa-IR" sz="1050" b="1" dirty="0" smtClean="0">
                <a:solidFill>
                  <a:srgbClr val="C00000"/>
                </a:solidFill>
                <a:cs typeface="B Nazanin" pitchFamily="2" charset="-78"/>
              </a:rPr>
              <a:t>●</a:t>
            </a:r>
            <a:r>
              <a:rPr lang="fa-IR" sz="1800" b="1" dirty="0" smtClean="0">
                <a:solidFill>
                  <a:srgbClr val="C00000"/>
                </a:solidFill>
                <a:cs typeface="B Nazanin" pitchFamily="2" charset="-78"/>
              </a:rPr>
              <a:t> </a:t>
            </a:r>
            <a:r>
              <a:rPr lang="fa-IR" b="1" dirty="0" smtClean="0">
                <a:cs typeface="B Nazanin" pitchFamily="2" charset="-78"/>
              </a:rPr>
              <a:t>ماده </a:t>
            </a:r>
            <a:r>
              <a:rPr lang="fa-IR" b="1" dirty="0">
                <a:cs typeface="B Nazanin" pitchFamily="2" charset="-78"/>
              </a:rPr>
              <a:t>2-</a:t>
            </a:r>
            <a:r>
              <a:rPr lang="fa-IR" dirty="0">
                <a:cs typeface="B Nazanin" pitchFamily="2" charset="-78"/>
              </a:rPr>
              <a:t> شهروندان از حق زندگی شایسته و لوازم آن همچون آب </a:t>
            </a:r>
            <a:r>
              <a:rPr lang="fa-IR" dirty="0" smtClean="0">
                <a:cs typeface="B Nazanin" pitchFamily="2" charset="-78"/>
              </a:rPr>
              <a:t>بهداشتی، غذای </a:t>
            </a:r>
            <a:r>
              <a:rPr lang="fa-IR" dirty="0">
                <a:cs typeface="B Nazanin" pitchFamily="2" charset="-78"/>
              </a:rPr>
              <a:t>مناسب، ارتقای سلامت، </a:t>
            </a:r>
            <a:r>
              <a:rPr lang="fa-IR" dirty="0" smtClean="0">
                <a:cs typeface="B Nazanin" pitchFamily="2" charset="-78"/>
              </a:rPr>
              <a:t>بهداشت محیط</a:t>
            </a:r>
            <a:r>
              <a:rPr lang="fa-IR" dirty="0">
                <a:cs typeface="B Nazanin" pitchFamily="2" charset="-78"/>
              </a:rPr>
              <a:t>، درمان مناسب، دسترسی به </a:t>
            </a:r>
            <a:r>
              <a:rPr lang="fa-IR" dirty="0" smtClean="0">
                <a:cs typeface="B Nazanin" pitchFamily="2" charset="-78"/>
              </a:rPr>
              <a:t>دارو، </a:t>
            </a:r>
            <a:r>
              <a:rPr lang="fa-IR" dirty="0">
                <a:cs typeface="B Nazanin" pitchFamily="2" charset="-78"/>
              </a:rPr>
              <a:t>تجهیزات، کالاها و خدمات پزشکی، درمانی و بهداشتی منطبق </a:t>
            </a:r>
            <a:r>
              <a:rPr lang="fa-IR" dirty="0" smtClean="0">
                <a:cs typeface="B Nazanin" pitchFamily="2" charset="-78"/>
              </a:rPr>
              <a:t>با معیارهای </a:t>
            </a:r>
            <a:r>
              <a:rPr lang="fa-IR" dirty="0">
                <a:cs typeface="B Nazanin" pitchFamily="2" charset="-78"/>
              </a:rPr>
              <a:t>دانش روز و استانداردهای ملّی، شرایط محیط زیستی سالم و مطلوب برای ادامه زندگی برخوردارند</a:t>
            </a:r>
            <a:r>
              <a:rPr lang="fa-IR" dirty="0" smtClean="0">
                <a:cs typeface="B Nazanin" pitchFamily="2" charset="-78"/>
              </a:rPr>
              <a:t>.(نسل دوم حقوق بشر)</a:t>
            </a:r>
          </a:p>
          <a:p>
            <a:pPr marL="0" indent="0" algn="just" rtl="1">
              <a:buNone/>
            </a:pPr>
            <a:r>
              <a:rPr lang="fa-IR" sz="1100" b="1" dirty="0" smtClean="0">
                <a:solidFill>
                  <a:srgbClr val="C00000"/>
                </a:solidFill>
                <a:cs typeface="B Nazanin" pitchFamily="2" charset="-78"/>
              </a:rPr>
              <a:t>●</a:t>
            </a:r>
            <a:r>
              <a:rPr lang="fa-IR" sz="2000" b="1" dirty="0" smtClean="0">
                <a:solidFill>
                  <a:srgbClr val="C00000"/>
                </a:solidFill>
                <a:cs typeface="B Nazanin" pitchFamily="2" charset="-78"/>
              </a:rPr>
              <a:t> </a:t>
            </a:r>
            <a:r>
              <a:rPr lang="fa-IR" b="1" dirty="0" smtClean="0">
                <a:cs typeface="B Nazanin" pitchFamily="2" charset="-78"/>
              </a:rPr>
              <a:t>ماده </a:t>
            </a:r>
            <a:r>
              <a:rPr lang="fa-IR" b="1" dirty="0">
                <a:cs typeface="B Nazanin" pitchFamily="2" charset="-78"/>
              </a:rPr>
              <a:t>3-</a:t>
            </a:r>
            <a:r>
              <a:rPr lang="fa-IR" dirty="0">
                <a:cs typeface="B Nazanin" pitchFamily="2" charset="-78"/>
              </a:rPr>
              <a:t> حق زنان است که از </a:t>
            </a:r>
            <a:r>
              <a:rPr lang="fa-IR" dirty="0" smtClean="0">
                <a:cs typeface="B Nazanin" pitchFamily="2" charset="-78"/>
              </a:rPr>
              <a:t>برنامه ها </a:t>
            </a:r>
            <a:r>
              <a:rPr lang="fa-IR" dirty="0">
                <a:cs typeface="B Nazanin" pitchFamily="2" charset="-78"/>
              </a:rPr>
              <a:t>و تسهیلات بهداشتی و درمانی مناسب و آموزش و </a:t>
            </a:r>
            <a:r>
              <a:rPr lang="fa-IR" dirty="0" smtClean="0">
                <a:cs typeface="B Nazanin" pitchFamily="2" charset="-78"/>
              </a:rPr>
              <a:t>مشاوره های </a:t>
            </a:r>
            <a:r>
              <a:rPr lang="fa-IR" dirty="0">
                <a:cs typeface="B Nazanin" pitchFamily="2" charset="-78"/>
              </a:rPr>
              <a:t>مناسب </a:t>
            </a:r>
            <a:r>
              <a:rPr lang="fa-IR" dirty="0" smtClean="0">
                <a:cs typeface="B Nazanin" pitchFamily="2" charset="-78"/>
              </a:rPr>
              <a:t>برای تأمین </a:t>
            </a:r>
            <a:r>
              <a:rPr lang="fa-IR" dirty="0">
                <a:cs typeface="B Nazanin" pitchFamily="2" charset="-78"/>
              </a:rPr>
              <a:t>سلامت جسمی و روانی در زندگی فردی، خانوادگی و اجتماعی در مراحل مختلف زندگی </a:t>
            </a:r>
            <a:r>
              <a:rPr lang="fa-IR" dirty="0" smtClean="0">
                <a:cs typeface="B Nazanin" pitchFamily="2" charset="-78"/>
              </a:rPr>
              <a:t>به خصوص دوران بارداری</a:t>
            </a:r>
            <a:r>
              <a:rPr lang="fa-IR" dirty="0">
                <a:cs typeface="B Nazanin" pitchFamily="2" charset="-78"/>
              </a:rPr>
              <a:t>، زایمان، پس از زایمان و در شرایط بیماری، </a:t>
            </a:r>
            <a:r>
              <a:rPr lang="fa-IR" dirty="0" smtClean="0">
                <a:cs typeface="B Nazanin" pitchFamily="2" charset="-78"/>
              </a:rPr>
              <a:t> فقر </a:t>
            </a:r>
            <a:r>
              <a:rPr lang="fa-IR" dirty="0">
                <a:cs typeface="B Nazanin" pitchFamily="2" charset="-78"/>
              </a:rPr>
              <a:t>یا معلولیت، برخوردار باشند</a:t>
            </a:r>
            <a:r>
              <a:rPr lang="fa-IR" dirty="0" smtClean="0">
                <a:cs typeface="B Nazanin" pitchFamily="2" charset="-78"/>
              </a:rPr>
              <a:t>.(تبعیض مثبت)</a:t>
            </a:r>
          </a:p>
          <a:p>
            <a:pPr marL="0" indent="0" algn="just" rtl="1">
              <a:buNone/>
            </a:pPr>
            <a:r>
              <a:rPr lang="fa-IR" sz="1100" b="1" dirty="0" smtClean="0">
                <a:solidFill>
                  <a:srgbClr val="C00000"/>
                </a:solidFill>
                <a:cs typeface="B Nazanin" pitchFamily="2" charset="-78"/>
              </a:rPr>
              <a:t>●</a:t>
            </a:r>
            <a:r>
              <a:rPr lang="fa-IR" sz="2000" b="1" dirty="0" smtClean="0">
                <a:solidFill>
                  <a:srgbClr val="C00000"/>
                </a:solidFill>
                <a:cs typeface="B Nazanin" pitchFamily="2" charset="-78"/>
              </a:rPr>
              <a:t> </a:t>
            </a:r>
            <a:r>
              <a:rPr lang="fa-IR" b="1" dirty="0" smtClean="0">
                <a:cs typeface="B Nazanin" pitchFamily="2" charset="-78"/>
              </a:rPr>
              <a:t>ماده </a:t>
            </a:r>
            <a:r>
              <a:rPr lang="fa-IR" b="1" dirty="0">
                <a:cs typeface="B Nazanin" pitchFamily="2" charset="-78"/>
              </a:rPr>
              <a:t>4-</a:t>
            </a:r>
            <a:r>
              <a:rPr lang="fa-IR" dirty="0">
                <a:cs typeface="B Nazanin" pitchFamily="2" charset="-78"/>
              </a:rPr>
              <a:t> </a:t>
            </a:r>
            <a:r>
              <a:rPr lang="fa-IR" sz="2200" dirty="0">
                <a:cs typeface="B Titr" pitchFamily="2" charset="-78"/>
              </a:rPr>
              <a:t>حق کودکان</a:t>
            </a:r>
            <a:r>
              <a:rPr lang="fa-IR" dirty="0">
                <a:cs typeface="B Nazanin" pitchFamily="2" charset="-78"/>
              </a:rPr>
              <a:t> است که </a:t>
            </a:r>
            <a:r>
              <a:rPr lang="fa-IR" dirty="0" smtClean="0">
                <a:cs typeface="B Nazanin" pitchFamily="2" charset="-78"/>
              </a:rPr>
              <a:t>صرف نظر </a:t>
            </a:r>
            <a:r>
              <a:rPr lang="fa-IR" dirty="0">
                <a:cs typeface="B Nazanin" pitchFamily="2" charset="-78"/>
              </a:rPr>
              <a:t>از جنسیت </a:t>
            </a:r>
            <a:r>
              <a:rPr lang="fa-IR" dirty="0" smtClean="0">
                <a:cs typeface="B Nazanin" pitchFamily="2" charset="-78"/>
              </a:rPr>
              <a:t>به طور </a:t>
            </a:r>
            <a:r>
              <a:rPr lang="fa-IR" dirty="0">
                <a:cs typeface="B Nazanin" pitchFamily="2" charset="-78"/>
              </a:rPr>
              <a:t>خاص از هرگونه تبعیض، آزار و </a:t>
            </a:r>
            <a:r>
              <a:rPr lang="fa-IR" dirty="0" smtClean="0">
                <a:cs typeface="B Nazanin" pitchFamily="2" charset="-78"/>
              </a:rPr>
              <a:t>بهره کشی </a:t>
            </a:r>
            <a:r>
              <a:rPr lang="fa-IR" dirty="0">
                <a:cs typeface="B Nazanin" pitchFamily="2" charset="-78"/>
              </a:rPr>
              <a:t>مصون و از </a:t>
            </a:r>
            <a:r>
              <a:rPr lang="fa-IR" dirty="0" smtClean="0">
                <a:cs typeface="B Nazanin" pitchFamily="2" charset="-78"/>
              </a:rPr>
              <a:t>حمایت های </a:t>
            </a:r>
            <a:r>
              <a:rPr lang="fa-IR" dirty="0">
                <a:cs typeface="B Nazanin" pitchFamily="2" charset="-78"/>
              </a:rPr>
              <a:t>اجتماعی متناسب ازجمله در حوزه سلامت، مراقبت در مقابل </a:t>
            </a:r>
            <a:r>
              <a:rPr lang="fa-IR" dirty="0" smtClean="0">
                <a:cs typeface="B Nazanin" pitchFamily="2" charset="-78"/>
              </a:rPr>
              <a:t>بیماری های </a:t>
            </a:r>
            <a:r>
              <a:rPr lang="fa-IR" dirty="0">
                <a:cs typeface="B Nazanin" pitchFamily="2" charset="-78"/>
              </a:rPr>
              <a:t>روحی، روانی و جسمانی </a:t>
            </a:r>
            <a:r>
              <a:rPr lang="fa-IR" dirty="0" smtClean="0">
                <a:cs typeface="B Nazanin" pitchFamily="2" charset="-78"/>
              </a:rPr>
              <a:t>و خدمات </a:t>
            </a:r>
            <a:r>
              <a:rPr lang="fa-IR" dirty="0">
                <a:cs typeface="B Nazanin" pitchFamily="2" charset="-78"/>
              </a:rPr>
              <a:t>بهداشتی و درمانی برخوردار باشند</a:t>
            </a:r>
            <a:r>
              <a:rPr lang="fa-IR" dirty="0" smtClean="0">
                <a:cs typeface="B Nazanin" pitchFamily="2" charset="-78"/>
              </a:rPr>
              <a:t>.(کنوانسیون حقوق کودک)</a:t>
            </a:r>
            <a:endParaRPr lang="en-US" dirty="0">
              <a:cs typeface="B Nazanin" pitchFamily="2" charset="-78"/>
            </a:endParaRPr>
          </a:p>
        </p:txBody>
      </p:sp>
      <p:sp>
        <p:nvSpPr>
          <p:cNvPr id="4" name="Footer Placeholder 3"/>
          <p:cNvSpPr>
            <a:spLocks noGrp="1"/>
          </p:cNvSpPr>
          <p:nvPr>
            <p:ph type="ftr" sz="quarter" idx="11"/>
          </p:nvPr>
        </p:nvSpPr>
        <p:spPr/>
        <p:txBody>
          <a:bodyPr/>
          <a:lstStyle/>
          <a:p>
            <a:r>
              <a:rPr lang="fa-IR" smtClean="0"/>
              <a:t>صیانت از حقوق شهروندی در نظام اداری</a:t>
            </a:r>
            <a:endParaRPr lang="en-US"/>
          </a:p>
        </p:txBody>
      </p:sp>
      <p:sp>
        <p:nvSpPr>
          <p:cNvPr id="5" name="Slide Number Placeholder 4"/>
          <p:cNvSpPr>
            <a:spLocks noGrp="1"/>
          </p:cNvSpPr>
          <p:nvPr>
            <p:ph type="sldNum" sz="quarter" idx="12"/>
          </p:nvPr>
        </p:nvSpPr>
        <p:spPr>
          <a:xfrm>
            <a:off x="7596336" y="6309320"/>
            <a:ext cx="762000" cy="365125"/>
          </a:xfrm>
        </p:spPr>
        <p:txBody>
          <a:bodyPr/>
          <a:lstStyle/>
          <a:p>
            <a:fld id="{36633FBD-E5C5-4706-B188-57FBEE228433}" type="slidenum">
              <a:rPr lang="en-US" smtClean="0"/>
              <a:pPr/>
              <a:t>9</a:t>
            </a:fld>
            <a:endParaRPr lang="en-US" dirty="0"/>
          </a:p>
        </p:txBody>
      </p:sp>
    </p:spTree>
    <p:extLst>
      <p:ext uri="{BB962C8B-B14F-4D97-AF65-F5344CB8AC3E}">
        <p14:creationId xmlns:p14="http://schemas.microsoft.com/office/powerpoint/2010/main" val="67761500"/>
      </p:ext>
    </p:extLst>
  </p:cSld>
  <p:clrMapOvr>
    <a:masterClrMapping/>
  </p:clrMapOvr>
  <p:transition spd="slow">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657</TotalTime>
  <Words>13416</Words>
  <Application>Microsoft Office PowerPoint</Application>
  <PresentationFormat>On-screen Show (4:3)</PresentationFormat>
  <Paragraphs>583</Paragraphs>
  <Slides>81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81</vt:i4>
      </vt:variant>
    </vt:vector>
  </HeadingPairs>
  <TitlesOfParts>
    <vt:vector size="88" baseType="lpstr">
      <vt:lpstr>Arial</vt:lpstr>
      <vt:lpstr>Calibri</vt:lpstr>
      <vt:lpstr>Times New Roman</vt:lpstr>
      <vt:lpstr>B Nazanin</vt:lpstr>
      <vt:lpstr>B Titr</vt:lpstr>
      <vt:lpstr>Impact</vt:lpstr>
      <vt:lpstr>NewsPrint</vt:lpstr>
      <vt:lpstr>PowerPoint Presentation</vt:lpstr>
      <vt:lpstr>PowerPoint Presentation</vt:lpstr>
      <vt:lpstr>PowerPoint Presentation</vt:lpstr>
      <vt:lpstr>PowerPoint Presentation</vt:lpstr>
      <vt:lpstr>PowerPoint Presentation</vt:lpstr>
      <vt:lpstr>سرفصل های حقوق شهروندی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MRT www.Win2Farsi.com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الرحیم</dc:title>
  <dc:creator>maryam eskandari</dc:creator>
  <cp:lastModifiedBy>jalali</cp:lastModifiedBy>
  <cp:revision>138</cp:revision>
  <dcterms:created xsi:type="dcterms:W3CDTF">2017-09-18T03:52:56Z</dcterms:created>
  <dcterms:modified xsi:type="dcterms:W3CDTF">2017-12-16T08:44:45Z</dcterms:modified>
</cp:coreProperties>
</file>